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6" r:id="rId2"/>
  </p:sldMasterIdLst>
  <p:notesMasterIdLst>
    <p:notesMasterId r:id="rId45"/>
  </p:notesMasterIdLst>
  <p:sldIdLst>
    <p:sldId id="299" r:id="rId3"/>
    <p:sldId id="300" r:id="rId4"/>
    <p:sldId id="302" r:id="rId5"/>
    <p:sldId id="317" r:id="rId6"/>
    <p:sldId id="313" r:id="rId7"/>
    <p:sldId id="303" r:id="rId8"/>
    <p:sldId id="304" r:id="rId9"/>
    <p:sldId id="305" r:id="rId10"/>
    <p:sldId id="306" r:id="rId11"/>
    <p:sldId id="307" r:id="rId12"/>
    <p:sldId id="308" r:id="rId13"/>
    <p:sldId id="337" r:id="rId14"/>
    <p:sldId id="309" r:id="rId15"/>
    <p:sldId id="312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290" r:id="rId31"/>
    <p:sldId id="292" r:id="rId32"/>
    <p:sldId id="294" r:id="rId33"/>
    <p:sldId id="295" r:id="rId34"/>
    <p:sldId id="296" r:id="rId35"/>
    <p:sldId id="316" r:id="rId36"/>
    <p:sldId id="265" r:id="rId37"/>
    <p:sldId id="266" r:id="rId38"/>
    <p:sldId id="318" r:id="rId39"/>
    <p:sldId id="319" r:id="rId40"/>
    <p:sldId id="320" r:id="rId41"/>
    <p:sldId id="259" r:id="rId42"/>
    <p:sldId id="336" r:id="rId43"/>
    <p:sldId id="27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50C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napToObjects="1">
      <p:cViewPr varScale="1">
        <p:scale>
          <a:sx n="127" d="100"/>
          <a:sy n="127" d="100"/>
        </p:scale>
        <p:origin x="73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1625A-D321-BC49-9F57-9373E1AC92D0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9FFCF-3BAF-2B43-A804-A5B07DF3D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0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9FFCF-3BAF-2B43-A804-A5B07DF3D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2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c2d0df9b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c2d0df9b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fd0377d08c_4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fd0377d08c_4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c2d0df9b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fc2d0df9b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c2d0df9b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fc2d0df9b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c2d0df9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fc2d0df9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c2d0df9b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fc2d0df9b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EBD73-BBEC-4D35-AF62-9A6C88D5F0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56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57483d8d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57483d8d6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57483d8d6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57483d8d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57483d8d6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2857483d8d6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72cf6def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72cf6def8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872cf6def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fc2d0df9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fc2d0df9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d0377d08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fd0377d08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bc8567f36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bc8567f36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c2d0df9b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c2d0df9b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bc8567f36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fbc8567f36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bc8567f36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bc8567f36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c2d0df9b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c2d0df9b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7BD8D1-21C1-7442-8303-D741AA8F7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" y="114301"/>
            <a:ext cx="456123" cy="71676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1C3DEA-2A29-9C49-9142-855D41188D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44478" y="0"/>
            <a:ext cx="5699522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 lIns="2103120" anchor="ctr" anchorCtr="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632200"/>
            <a:ext cx="2917031" cy="544765"/>
          </a:xfrm>
        </p:spPr>
        <p:txBody>
          <a:bodyPr lIns="0" tIns="0" rIns="0">
            <a:sp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or other information if needed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6969C-0F88-D843-9A5F-AD1DF89F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339121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B020A-7F04-7B40-953C-6B72DB72FB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37937"/>
            <a:ext cx="1481496" cy="259558"/>
          </a:xfrm>
          <a:solidFill>
            <a:schemeClr val="accent1"/>
          </a:solidFill>
        </p:spPr>
        <p:txBody>
          <a:bodyPr wrap="none" lIns="457200" rIns="182880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1B616-73F8-C5DD-4985-7314935F3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646880"/>
            <a:ext cx="2917031" cy="1597360"/>
          </a:xfrm>
        </p:spPr>
        <p:txBody>
          <a:bodyPr lIns="0" bIns="0">
            <a:norm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campus with lake in foreground">
            <a:extLst>
              <a:ext uri="{FF2B5EF4-FFF2-40B4-BE49-F238E27FC236}">
                <a16:creationId xmlns:a16="http://schemas.microsoft.com/office/drawing/2014/main" id="{AC68DBEE-3F16-E34C-988D-5B9CE9A40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88" t="9203" r="10063"/>
          <a:stretch/>
        </p:blipFill>
        <p:spPr>
          <a:xfrm>
            <a:off x="1270746" y="1132044"/>
            <a:ext cx="7873254" cy="5725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C9D9-E62E-7DDA-643D-6C0A8D26C5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44" y="0"/>
            <a:ext cx="3101228" cy="1812099"/>
          </a:xfrm>
          <a:solidFill>
            <a:schemeClr val="bg1"/>
          </a:solidFill>
        </p:spPr>
        <p:txBody>
          <a:bodyPr lIns="182880" tIns="457200" bIns="182880" anchor="t" anchorCtr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498394" cy="296491"/>
          </a:xfrm>
          <a:solidFill>
            <a:schemeClr val="accent1"/>
          </a:solidFill>
        </p:spPr>
        <p:txBody>
          <a:bodyPr wrap="none" lIns="182880" tIns="64008" rIns="18288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00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E3695F-B994-DB4C-9C9E-793F3DBF2C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4641"/>
            <a:ext cx="3886200" cy="6279776"/>
          </a:xfrm>
          <a:solidFill>
            <a:schemeClr val="bg1">
              <a:lumMod val="95000"/>
            </a:schemeClr>
          </a:solidFill>
        </p:spPr>
        <p:txBody>
          <a:bodyPr lIns="1005840" anchor="ctr" anchorCtr="0">
            <a:normAutofit/>
          </a:bodyPr>
          <a:lstStyle>
            <a:lvl1pPr marL="0" indent="0">
              <a:buNone/>
              <a:defRPr sz="13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7F75E-2D6F-1D46-8674-B3694E927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63218" y="1936376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C3F09E7-A46E-5E47-984B-A9DAFDC0A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559073"/>
            <a:ext cx="1272143" cy="274691"/>
          </a:xfrm>
          <a:solidFill>
            <a:schemeClr val="accent1"/>
          </a:solidFill>
        </p:spPr>
        <p:txBody>
          <a:bodyPr wrap="none" lIns="274320" tIns="64008" rIns="274320" bIns="64008" anchor="ctr" anchorCtr="0">
            <a:spAutoFit/>
          </a:bodyPr>
          <a:lstStyle>
            <a:lvl1pPr marL="0" indent="0"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footer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F2F145E-B074-D741-AC3E-864EC213E61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63616" y="2285626"/>
            <a:ext cx="4351734" cy="4148792"/>
          </a:xfrm>
        </p:spPr>
        <p:txBody>
          <a:bodyPr lIns="0">
            <a:noAutofit/>
          </a:bodyPr>
          <a:lstStyle>
            <a:lvl1pPr marL="0" indent="0">
              <a:buNone/>
              <a:defRPr sz="1725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Insert text or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24174-EA5C-5617-C970-9EEBC66E7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40792" y="831273"/>
            <a:ext cx="4874558" cy="905700"/>
          </a:xfrm>
          <a:solidFill>
            <a:schemeClr val="bg1"/>
          </a:solidFill>
        </p:spPr>
        <p:txBody>
          <a:bodyPr lIns="182880" tIns="182880" bIns="91440" anchor="b" anchorCtr="0">
            <a:normAutofit/>
          </a:bodyPr>
          <a:lstStyle>
            <a:lvl1pPr>
              <a:defRPr sz="255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23201D0-A4AB-A249-9183-29067F7920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567928" cy="6858000"/>
          </a:xfrm>
          <a:solidFill>
            <a:schemeClr val="bg1">
              <a:lumMod val="9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9DF1A-1BF7-7501-9E5D-1A107B418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492" y="426924"/>
            <a:ext cx="3900331" cy="891013"/>
          </a:xfrm>
          <a:solidFill>
            <a:schemeClr val="bg1"/>
          </a:solidFill>
        </p:spPr>
        <p:txBody>
          <a:bodyPr lIns="274320" tIns="91440" rIns="274320" bIns="91440" anchor="t" anchorCtr="0">
            <a:spAutoFit/>
          </a:bodyPr>
          <a:lstStyle>
            <a:lvl1pPr>
              <a:defRPr sz="255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ricultural Hall with flower beds in the foreground">
            <a:extLst>
              <a:ext uri="{FF2B5EF4-FFF2-40B4-BE49-F238E27FC236}">
                <a16:creationId xmlns:a16="http://schemas.microsoft.com/office/drawing/2014/main" id="{E3FA7DA2-3D7A-DC43-8CEC-E3EA7476B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08" r="8408"/>
          <a:stretch/>
        </p:blipFill>
        <p:spPr>
          <a:xfrm>
            <a:off x="0" y="2444"/>
            <a:ext cx="8567929" cy="6855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8FA03-083F-1963-0529-6AD8BA5A2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492" y="426924"/>
            <a:ext cx="3900331" cy="891013"/>
          </a:xfrm>
          <a:solidFill>
            <a:schemeClr val="bg1">
              <a:alpha val="88000"/>
            </a:schemeClr>
          </a:solidFill>
        </p:spPr>
        <p:txBody>
          <a:bodyPr lIns="274320" tIns="91440" rIns="274320" bIns="91440" anchor="t" anchorCtr="0">
            <a:spAutoFit/>
          </a:bodyPr>
          <a:lstStyle>
            <a:lvl1pPr>
              <a:defRPr sz="255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43697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 of Alumni Park wall with images of Lady Liberty, person ice fishing, and agricultural land">
            <a:extLst>
              <a:ext uri="{FF2B5EF4-FFF2-40B4-BE49-F238E27FC236}">
                <a16:creationId xmlns:a16="http://schemas.microsoft.com/office/drawing/2014/main" id="{C59BC0D9-BE31-BE4C-B8C4-AD89CA989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44"/>
          <a:stretch/>
        </p:blipFill>
        <p:spPr>
          <a:xfrm>
            <a:off x="-1" y="0"/>
            <a:ext cx="85679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D1384-C08C-0FBA-95E8-29A607B37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492" y="426924"/>
            <a:ext cx="3900331" cy="891013"/>
          </a:xfrm>
          <a:solidFill>
            <a:schemeClr val="bg1">
              <a:alpha val="88000"/>
            </a:schemeClr>
          </a:solidFill>
        </p:spPr>
        <p:txBody>
          <a:bodyPr lIns="274320" tIns="91440" rIns="274320" bIns="91440" anchor="t" anchorCtr="0">
            <a:spAutoFit/>
          </a:bodyPr>
          <a:lstStyle>
            <a:lvl1pPr>
              <a:defRPr sz="255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37611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ew of the Red Gym and Memorial Union with lake in the foreground">
            <a:extLst>
              <a:ext uri="{FF2B5EF4-FFF2-40B4-BE49-F238E27FC236}">
                <a16:creationId xmlns:a16="http://schemas.microsoft.com/office/drawing/2014/main" id="{4D98C36E-0D17-B145-86CB-AA3BF7361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26" r="11218"/>
          <a:stretch/>
        </p:blipFill>
        <p:spPr>
          <a:xfrm>
            <a:off x="-1" y="-2"/>
            <a:ext cx="8567928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DDCB4-EA4A-F946-6DED-5343426C8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492" y="426924"/>
            <a:ext cx="3900331" cy="891013"/>
          </a:xfrm>
          <a:solidFill>
            <a:schemeClr val="bg1">
              <a:alpha val="88000"/>
            </a:schemeClr>
          </a:solidFill>
        </p:spPr>
        <p:txBody>
          <a:bodyPr lIns="274320" tIns="91440" rIns="274320" bIns="91440" anchor="t" anchorCtr="0">
            <a:spAutoFit/>
          </a:bodyPr>
          <a:lstStyle>
            <a:lvl1pPr>
              <a:defRPr sz="255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9334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sconsin wall plaque containing text">
            <a:extLst>
              <a:ext uri="{FF2B5EF4-FFF2-40B4-BE49-F238E27FC236}">
                <a16:creationId xmlns:a16="http://schemas.microsoft.com/office/drawing/2014/main" id="{6DA256E2-6D0A-BF46-BBB8-C46081EA2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507" r="8337"/>
          <a:stretch/>
        </p:blipFill>
        <p:spPr>
          <a:xfrm>
            <a:off x="-1" y="0"/>
            <a:ext cx="85679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0EB3B-1B6D-A844-C11F-ECEC08D703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438800"/>
            <a:ext cx="3924081" cy="891013"/>
          </a:xfrm>
          <a:solidFill>
            <a:schemeClr val="bg1"/>
          </a:solidFill>
        </p:spPr>
        <p:txBody>
          <a:bodyPr lIns="274320" tIns="91440" rIns="274320" bIns="91440" anchor="t" anchorCtr="0">
            <a:spAutoFit/>
          </a:bodyPr>
          <a:lstStyle>
            <a:lvl1pPr>
              <a:defRPr sz="2550" b="1" i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93714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825625"/>
            <a:ext cx="41719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9C2F19F4-562F-E845-A1FF-26E6E3CFDD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559073"/>
            <a:ext cx="1272143" cy="274691"/>
          </a:xfrm>
          <a:solidFill>
            <a:schemeClr val="accent1"/>
          </a:solidFill>
        </p:spPr>
        <p:txBody>
          <a:bodyPr wrap="none" lIns="274320" tIns="64008" rIns="274320" bIns="64008" anchor="ctr" anchorCtr="0">
            <a:spAutoFit/>
          </a:bodyPr>
          <a:lstStyle>
            <a:lvl1pPr marL="0" indent="0">
              <a:buNone/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footer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9D4CF-3D79-A798-1ABF-BD917DF07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087662"/>
            <a:ext cx="8172450" cy="436338"/>
          </a:xfrm>
        </p:spPr>
        <p:txBody>
          <a:bodyPr lIns="0" bIns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09259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7AA74-9AB7-6545-9C64-4AFA4F653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72523-1651-B291-37CD-61E06FBD4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133830"/>
            <a:ext cx="8172450" cy="390171"/>
          </a:xfrm>
        </p:spPr>
        <p:txBody>
          <a:bodyPr lIns="0" tIns="0" rIns="91440" bIns="0">
            <a:spAutoFit/>
          </a:bodyPr>
          <a:lstStyle>
            <a:lvl1pPr>
              <a:defRPr sz="2800" b="1" i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FA23-DFEA-14C2-3E15-22B8BB933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60019"/>
            <a:ext cx="4611486" cy="160019"/>
          </a:xfrm>
        </p:spPr>
        <p:txBody>
          <a:bodyPr anchor="ctr" anchorCtr="0">
            <a:noAutofit/>
          </a:bodyPr>
          <a:lstStyle>
            <a:lvl1pPr>
              <a:defRPr sz="1200" b="0" i="0">
                <a:solidFill>
                  <a:schemeClr val="tx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-subtitle-Bas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394306-2985-B03A-DFC7-51A416D9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646880"/>
            <a:ext cx="2917031" cy="1597360"/>
          </a:xfrm>
        </p:spPr>
        <p:txBody>
          <a:bodyPr lIns="0" bIns="0">
            <a:norm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pic>
        <p:nvPicPr>
          <p:cNvPr id="5" name="Picture 4" descr="Bascom Hall with blue sky">
            <a:extLst>
              <a:ext uri="{FF2B5EF4-FFF2-40B4-BE49-F238E27FC236}">
                <a16:creationId xmlns:a16="http://schemas.microsoft.com/office/drawing/2014/main" id="{2BFBDFF3-DBEB-3947-939B-D8EB392EC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50" t="-134" r="23004" b="134"/>
          <a:stretch/>
        </p:blipFill>
        <p:spPr>
          <a:xfrm>
            <a:off x="3458654" y="0"/>
            <a:ext cx="5685345" cy="685799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51F44DD-FCE1-E14F-898A-4A44A91B3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25" y="114301"/>
            <a:ext cx="456123" cy="71676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632200"/>
            <a:ext cx="2917031" cy="544765"/>
          </a:xfrm>
        </p:spPr>
        <p:txBody>
          <a:bodyPr lIns="0" tIns="0" rIns="0">
            <a:sp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or other information if needed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6969C-0F88-D843-9A5F-AD1DF89F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339121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B020A-7F04-7B40-953C-6B72DB72FB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37937"/>
            <a:ext cx="1481496" cy="259558"/>
          </a:xfrm>
          <a:solidFill>
            <a:schemeClr val="accent1"/>
          </a:solidFill>
        </p:spPr>
        <p:txBody>
          <a:bodyPr wrap="none" lIns="457200" rIns="182880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051435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60972B-F6C7-8545-91F4-A07EEDC2CC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 lIns="3474720" anchor="ctr" anchorCtr="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image (full slide)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FAFA7-D6A1-D416-2127-9C0315151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41300"/>
            <a:ext cx="8172450" cy="241300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Full Image Slide</a:t>
            </a:r>
          </a:p>
        </p:txBody>
      </p:sp>
    </p:spTree>
    <p:extLst>
      <p:ext uri="{BB962C8B-B14F-4D97-AF65-F5344CB8AC3E}">
        <p14:creationId xmlns:p14="http://schemas.microsoft.com/office/powerpoint/2010/main" val="16691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CC4CF1-CABA-FC46-A411-0981C62FC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UW–Madison logo with white text on a red background">
            <a:extLst>
              <a:ext uri="{FF2B5EF4-FFF2-40B4-BE49-F238E27FC236}">
                <a16:creationId xmlns:a16="http://schemas.microsoft.com/office/drawing/2014/main" id="{3673A80B-D00D-8F41-BFB8-276D9CB47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76145"/>
            <a:ext cx="2633112" cy="88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BCC92-7B7C-6D06-8D24-B4B05223C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61841"/>
            <a:ext cx="8172450" cy="231140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53695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EB31-6319-AB68-1522-B3ABCF313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810" y="-251460"/>
            <a:ext cx="8172450" cy="251460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CC4CF1-CABA-FC46-A411-0981C62FC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UW–Madison logo with white text on a black background">
            <a:extLst>
              <a:ext uri="{FF2B5EF4-FFF2-40B4-BE49-F238E27FC236}">
                <a16:creationId xmlns:a16="http://schemas.microsoft.com/office/drawing/2014/main" id="{FC14B507-5F51-A040-B040-ADDE6F778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86084"/>
            <a:ext cx="2633112" cy="8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9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9DD1-BFDB-4CCA-9817-61ED0CC8E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FC6CD-A49C-463E-8D0C-74D33A663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53E0A-D381-48D1-BAB6-029660CAD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4E8D3-BC23-4B49-BED7-082C42B4B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FDA4-E565-43C8-9003-1121CF2A0132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CFE6-52AA-4BBE-9BA6-941CE00A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42B1-1765-4D18-824E-F4DF42AB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95A2D-55C7-451B-B0C4-93FA0C2E7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2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1 column">
  <p:cSld name="1_Title and Content_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71475" y="457200"/>
            <a:ext cx="80010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3400"/>
              <a:buFont typeface="Red Hat Text"/>
              <a:buNone/>
              <a:defRPr sz="2550" b="1" i="0">
                <a:solidFill>
                  <a:srgbClr val="353535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0" y="6505057"/>
            <a:ext cx="795440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64000" rIns="91425" bIns="640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371476" y="1625704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1114425" y="1840448"/>
            <a:ext cx="7258050" cy="444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342900" lvl="0" indent="-2828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340"/>
              <a:buFont typeface="Arial"/>
              <a:buChar char="•"/>
              <a:defRPr sz="1950">
                <a:solidFill>
                  <a:srgbClr val="353535"/>
                </a:solidFill>
              </a:defRPr>
            </a:lvl1pPr>
            <a:lvl2pPr marL="685800" lvl="1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2pPr>
            <a:lvl3pPr marL="1028700" lvl="2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3pPr>
            <a:lvl4pPr marL="1371600" lvl="3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4pPr>
            <a:lvl5pPr marL="1714500" lvl="4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0" y="6471856"/>
            <a:ext cx="5023010" cy="404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64000" rIns="182875" bIns="91425" anchor="ctr" anchorCtr="0">
            <a:sp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60"/>
              <a:buNone/>
              <a:defRPr sz="1050">
                <a:solidFill>
                  <a:schemeClr val="lt1"/>
                </a:solidFill>
              </a:defRPr>
            </a:lvl1pPr>
            <a:lvl2pPr marL="685800" lvl="1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2pPr>
            <a:lvl3pPr marL="1028700" lvl="2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123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371476" y="1625704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457200"/>
            <a:ext cx="8001000" cy="1066800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255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14425" y="1840448"/>
            <a:ext cx="7258050" cy="444605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tabLst/>
              <a:defRPr sz="19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22691"/>
            <a:ext cx="5074146" cy="303288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275660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2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5661233"/>
            <a:ext cx="8976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5661167"/>
            <a:ext cx="8976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2425700"/>
            <a:ext cx="8222100" cy="1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3718840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364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5661233"/>
            <a:ext cx="8976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5661167"/>
            <a:ext cx="8976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2425700"/>
            <a:ext cx="8222100" cy="1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3718840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7379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753800"/>
            <a:ext cx="82221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473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-subtitle-NumenL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1F76-BB3A-939A-B8D2-691E0AC7B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646880"/>
            <a:ext cx="2917031" cy="1597360"/>
          </a:xfrm>
        </p:spPr>
        <p:txBody>
          <a:bodyPr lIns="0" bIns="0">
            <a:norm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pic>
        <p:nvPicPr>
          <p:cNvPr id="3" name="Picture 2" descr="Pier overlooking Lake Mendota with Numen Lumen seal on floor">
            <a:extLst>
              <a:ext uri="{FF2B5EF4-FFF2-40B4-BE49-F238E27FC236}">
                <a16:creationId xmlns:a16="http://schemas.microsoft.com/office/drawing/2014/main" id="{8388A778-18E8-8B48-9E63-2643EC38E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952" t="-134" r="21732" b="134"/>
          <a:stretch/>
        </p:blipFill>
        <p:spPr>
          <a:xfrm>
            <a:off x="3444478" y="0"/>
            <a:ext cx="5699522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4E54FA-3A06-344F-A2CF-AA513A01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25" y="114301"/>
            <a:ext cx="456123" cy="71676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632200"/>
            <a:ext cx="2917031" cy="544765"/>
          </a:xfrm>
        </p:spPr>
        <p:txBody>
          <a:bodyPr lIns="0" tIns="0" rIns="0">
            <a:sp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or other information if needed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6969C-0F88-D843-9A5F-AD1DF89F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339121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B020A-7F04-7B40-953C-6B72DB72FB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37937"/>
            <a:ext cx="1481496" cy="259558"/>
          </a:xfrm>
          <a:solidFill>
            <a:schemeClr val="accent1"/>
          </a:solidFill>
        </p:spPr>
        <p:txBody>
          <a:bodyPr wrap="none" lIns="457200" rIns="182880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345663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1751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7892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875200"/>
            <a:ext cx="9144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21800"/>
            <a:ext cx="8826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260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33"/>
            <a:ext cx="5867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-98100" y="3374700"/>
            <a:ext cx="6858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477067"/>
            <a:ext cx="2808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954400"/>
            <a:ext cx="2808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823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651000"/>
            <a:ext cx="62271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73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9"/>
          <p:cNvSpPr/>
          <p:nvPr/>
        </p:nvSpPr>
        <p:spPr>
          <a:xfrm rot="5400000">
            <a:off x="1089275" y="3375100"/>
            <a:ext cx="68572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3705956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003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6163633"/>
            <a:ext cx="9144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6262433"/>
            <a:ext cx="8382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465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678033"/>
            <a:ext cx="82221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4406167"/>
            <a:ext cx="82221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7948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9613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-subtitle-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48A2-CC6B-2A75-ADB3-BAF387912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646880"/>
            <a:ext cx="2917031" cy="1597360"/>
          </a:xfrm>
        </p:spPr>
        <p:txBody>
          <a:bodyPr lIns="0" bIns="0">
            <a:norm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pic>
        <p:nvPicPr>
          <p:cNvPr id="5" name="Picture 4" descr="White UW–Madison crest logo on red background surrounded by flowers">
            <a:extLst>
              <a:ext uri="{FF2B5EF4-FFF2-40B4-BE49-F238E27FC236}">
                <a16:creationId xmlns:a16="http://schemas.microsoft.com/office/drawing/2014/main" id="{0B2D3E13-74D9-6A4B-866A-B0FFBF1FB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78" r="37906"/>
          <a:stretch/>
        </p:blipFill>
        <p:spPr>
          <a:xfrm>
            <a:off x="3444478" y="0"/>
            <a:ext cx="5699521" cy="685799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6BD1C0-F1A7-D14D-A905-F8A0B7C6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25" y="114301"/>
            <a:ext cx="456123" cy="71676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632200"/>
            <a:ext cx="2917031" cy="544765"/>
          </a:xfrm>
        </p:spPr>
        <p:txBody>
          <a:bodyPr lIns="0" tIns="0" rIns="0">
            <a:sp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or other information if needed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6969C-0F88-D843-9A5F-AD1DF89F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339121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B020A-7F04-7B40-953C-6B72DB72FB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37937"/>
            <a:ext cx="1481496" cy="259558"/>
          </a:xfrm>
          <a:solidFill>
            <a:schemeClr val="accent1"/>
          </a:solidFill>
        </p:spPr>
        <p:txBody>
          <a:bodyPr wrap="none" lIns="457200" rIns="182880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878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-subtitle-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80D2-EB5B-2493-8CD7-9E55EF3AF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1646880"/>
            <a:ext cx="2917031" cy="1597360"/>
          </a:xfrm>
        </p:spPr>
        <p:txBody>
          <a:bodyPr lIns="0" bIns="0">
            <a:norm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pic>
        <p:nvPicPr>
          <p:cNvPr id="3" name="Picture 2" descr="Aerial view of campus with lake in foreground.">
            <a:extLst>
              <a:ext uri="{FF2B5EF4-FFF2-40B4-BE49-F238E27FC236}">
                <a16:creationId xmlns:a16="http://schemas.microsoft.com/office/drawing/2014/main" id="{46BF992F-FE5E-FE44-B701-7C5006605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92" r="22292"/>
          <a:stretch/>
        </p:blipFill>
        <p:spPr>
          <a:xfrm>
            <a:off x="3444478" y="0"/>
            <a:ext cx="5699522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12E3745-F718-4949-8F24-E6E849DB13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25" y="114301"/>
            <a:ext cx="456123" cy="71676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3632200"/>
            <a:ext cx="2917031" cy="544765"/>
          </a:xfrm>
        </p:spPr>
        <p:txBody>
          <a:bodyPr lIns="0" tIns="0" rIns="0">
            <a:sp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or other information if needed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6969C-0F88-D843-9A5F-AD1DF89FF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339121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B020A-7F04-7B40-953C-6B72DB72FB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37937"/>
            <a:ext cx="1481496" cy="259558"/>
          </a:xfrm>
          <a:solidFill>
            <a:schemeClr val="accent1"/>
          </a:solidFill>
        </p:spPr>
        <p:txBody>
          <a:bodyPr wrap="none" lIns="457200" rIns="182880" anchor="ctr" anchorCtr="0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71568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1C3DEA-2A29-9C49-9142-855D41188D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0747" y="1132044"/>
            <a:ext cx="7873253" cy="5725956"/>
          </a:xfrm>
          <a:solidFill>
            <a:schemeClr val="tx1">
              <a:lumMod val="10000"/>
              <a:lumOff val="90000"/>
            </a:schemeClr>
          </a:solidFill>
        </p:spPr>
        <p:txBody>
          <a:bodyPr lIns="2103120" anchor="ctr" anchorCtr="1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498394" cy="296491"/>
          </a:xfrm>
          <a:solidFill>
            <a:schemeClr val="accent1"/>
          </a:solidFill>
        </p:spPr>
        <p:txBody>
          <a:bodyPr wrap="none" lIns="182880" tIns="64008" rIns="18288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C2BFE-8208-EC93-AAB9-1867AB60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44" y="0"/>
            <a:ext cx="3101228" cy="1812099"/>
          </a:xfrm>
          <a:solidFill>
            <a:schemeClr val="bg1"/>
          </a:solidFill>
        </p:spPr>
        <p:txBody>
          <a:bodyPr lIns="182880" tIns="457200" bIns="182880" anchor="t" anchorCtr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114594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Bas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com Hall with blue sky">
            <a:extLst>
              <a:ext uri="{FF2B5EF4-FFF2-40B4-BE49-F238E27FC236}">
                <a16:creationId xmlns:a16="http://schemas.microsoft.com/office/drawing/2014/main" id="{EBC60FCE-FBF5-8140-BFCE-DDAEDC5B6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40" t="5863" r="6357"/>
          <a:stretch/>
        </p:blipFill>
        <p:spPr>
          <a:xfrm>
            <a:off x="1270746" y="1132044"/>
            <a:ext cx="7873253" cy="5725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14EC1-F8E7-0E83-85C8-A52F04E53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44" y="0"/>
            <a:ext cx="3101228" cy="1812099"/>
          </a:xfrm>
          <a:solidFill>
            <a:schemeClr val="bg1"/>
          </a:solidFill>
        </p:spPr>
        <p:txBody>
          <a:bodyPr lIns="182880" tIns="457200" bIns="182880" anchor="t" anchorCtr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498394" cy="296491"/>
          </a:xfrm>
          <a:solidFill>
            <a:schemeClr val="accent1"/>
          </a:solidFill>
        </p:spPr>
        <p:txBody>
          <a:bodyPr wrap="none" lIns="182880" tIns="64008" rIns="18288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232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NumenL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er overlooking lake with Numen Lumen seal on floor">
            <a:extLst>
              <a:ext uri="{FF2B5EF4-FFF2-40B4-BE49-F238E27FC236}">
                <a16:creationId xmlns:a16="http://schemas.microsoft.com/office/drawing/2014/main" id="{4D6EEE19-A020-5441-AB80-9C182F7B1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35" t="-21" r="2763" b="21"/>
          <a:stretch/>
        </p:blipFill>
        <p:spPr>
          <a:xfrm>
            <a:off x="1270746" y="1130842"/>
            <a:ext cx="7873253" cy="5727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8EADAB-44B6-E154-EB44-F337FCF63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44" y="0"/>
            <a:ext cx="3101228" cy="1812099"/>
          </a:xfrm>
          <a:solidFill>
            <a:schemeClr val="bg1"/>
          </a:solidFill>
        </p:spPr>
        <p:txBody>
          <a:bodyPr lIns="182880" tIns="457200" bIns="182880" anchor="t" anchorCtr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498394" cy="296491"/>
          </a:xfrm>
          <a:solidFill>
            <a:schemeClr val="accent1"/>
          </a:solidFill>
        </p:spPr>
        <p:txBody>
          <a:bodyPr wrap="none" lIns="182880" tIns="64008" rIns="18288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1497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UW–Madison crest logo on red background surrounded by flowers">
            <a:extLst>
              <a:ext uri="{FF2B5EF4-FFF2-40B4-BE49-F238E27FC236}">
                <a16:creationId xmlns:a16="http://schemas.microsoft.com/office/drawing/2014/main" id="{FAB7E9B8-8883-114A-BC99-AE2F058C3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620" r="13897" b="301"/>
          <a:stretch/>
        </p:blipFill>
        <p:spPr>
          <a:xfrm>
            <a:off x="1270746" y="1130042"/>
            <a:ext cx="7873254" cy="5725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74E12-4567-FBF1-5E99-54A3FFDDA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44" y="0"/>
            <a:ext cx="3101228" cy="1812099"/>
          </a:xfrm>
          <a:solidFill>
            <a:schemeClr val="bg1"/>
          </a:solidFill>
        </p:spPr>
        <p:txBody>
          <a:bodyPr lIns="182880" tIns="457200" bIns="182880" anchor="t" anchorCtr="0">
            <a:spAutoFit/>
          </a:bodyPr>
          <a:lstStyle>
            <a:lvl1pPr>
              <a:defRPr sz="28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498394" cy="296491"/>
          </a:xfrm>
          <a:solidFill>
            <a:schemeClr val="accent1"/>
          </a:solidFill>
        </p:spPr>
        <p:txBody>
          <a:bodyPr wrap="none" lIns="182880" tIns="64008" rIns="18288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786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W–Madison crest logo in red">
            <a:extLst>
              <a:ext uri="{FF2B5EF4-FFF2-40B4-BE49-F238E27FC236}">
                <a16:creationId xmlns:a16="http://schemas.microsoft.com/office/drawing/2014/main" id="{B3916DBC-BFEC-D446-82A9-56866ED16F9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8628241" y="154991"/>
            <a:ext cx="456123" cy="7167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19100"/>
            <a:ext cx="8172450" cy="1104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825625"/>
            <a:ext cx="81724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6451627"/>
            <a:ext cx="911742" cy="307777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spAutoFit/>
          </a:bodyPr>
          <a:lstStyle>
            <a:lvl1pPr algn="l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7" r:id="rId4"/>
    <p:sldLayoutId id="2147483678" r:id="rId5"/>
    <p:sldLayoutId id="2147483674" r:id="rId6"/>
    <p:sldLayoutId id="2147483679" r:id="rId7"/>
    <p:sldLayoutId id="2147483680" r:id="rId8"/>
    <p:sldLayoutId id="2147483681" r:id="rId9"/>
    <p:sldLayoutId id="2147483682" r:id="rId10"/>
    <p:sldLayoutId id="2147483662" r:id="rId11"/>
    <p:sldLayoutId id="2147483663" r:id="rId12"/>
    <p:sldLayoutId id="2147483683" r:id="rId13"/>
    <p:sldLayoutId id="2147483684" r:id="rId14"/>
    <p:sldLayoutId id="2147483685" r:id="rId15"/>
    <p:sldLayoutId id="2147483686" r:id="rId16"/>
    <p:sldLayoutId id="2147483664" r:id="rId17"/>
    <p:sldLayoutId id="2147483666" r:id="rId18"/>
    <p:sldLayoutId id="2147483667" r:id="rId19"/>
    <p:sldLayoutId id="2147483672" r:id="rId20"/>
    <p:sldLayoutId id="2147483687" r:id="rId21"/>
    <p:sldLayoutId id="2147483688" r:id="rId22"/>
    <p:sldLayoutId id="2147483690" r:id="rId23"/>
    <p:sldLayoutId id="2147483692" r:id="rId24"/>
    <p:sldLayoutId id="2147483693" r:id="rId25"/>
    <p:sldLayoutId id="2147483694" r:id="rId26"/>
    <p:sldLayoutId id="2147483695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>
              <a:lumMod val="90000"/>
              <a:lumOff val="10000"/>
            </a:schemeClr>
          </a:solidFill>
          <a:latin typeface="Red Hat Display" panose="02010303040201060303" pitchFamily="2" charset="0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300" kern="1200">
          <a:solidFill>
            <a:schemeClr val="tx1">
              <a:lumMod val="90000"/>
              <a:lumOff val="10000"/>
            </a:schemeClr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90000"/>
              <a:lumOff val="10000"/>
            </a:schemeClr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5706" userDrawn="1">
          <p15:clr>
            <a:srgbClr val="F26B43"/>
          </p15:clr>
        </p15:guide>
        <p15:guide id="3" pos="54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5364" userDrawn="1">
          <p15:clr>
            <a:srgbClr val="F26B43"/>
          </p15:clr>
        </p15:guide>
        <p15:guide id="7" orient="horz" pos="264" userDrawn="1">
          <p15:clr>
            <a:srgbClr val="F26B43"/>
          </p15:clr>
        </p15:guide>
        <p15:guide id="8" orient="horz" pos="4008" userDrawn="1">
          <p15:clr>
            <a:srgbClr val="F26B43"/>
          </p15:clr>
        </p15:guide>
        <p15:guide id="9" orient="horz" pos="960" userDrawn="1">
          <p15:clr>
            <a:srgbClr val="F26B43"/>
          </p15:clr>
        </p15:guide>
        <p15:guide id="10" orient="horz" pos="1152" userDrawn="1">
          <p15:clr>
            <a:srgbClr val="F26B43"/>
          </p15:clr>
        </p15:guide>
        <p15:guide id="11" pos="54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707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www.physics.wisc.edu/directory/moloni-katerina/" TargetMode="External"/><Relationship Id="rId18" Type="http://schemas.openxmlformats.org/officeDocument/2006/relationships/hyperlink" Target="https://www.physics.wisc.edu/directory/bergmann-uwe/" TargetMode="External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hyperlink" Target="https://www.physics.wisc.edu/directory/bechtol-keith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physics.wisc.edu/directory/kahn-sharon/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hyperlink" Target="https://www.physics.wisc.edu/directory/perdue-sarah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hyperlink" Target="https://www.physics.wisc.edu/directory/zizmann-rache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cs.wisc.edu/internal/dept-files/Onboarding/Physics%20Department%20Onboarding_Staff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74Zpj1Lc4w_4h8F5lfgaSMx7pnFQnoG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sics.wisc.edu/undergraduate/student-resources/hubert-mack-thaxton-fellowshi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docs.google.com/document/d/1eYLV3Mzb4YIFEfVlxbhSy6Yz0-2hRKl3nTXAgaMpK6g/edit?usp=sha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2Q6YcywTKwAkIKhvMlovv4nr7OJ_0KBtiAl2aGpeCc/edi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www.physics.wisc.edu/directory/moloni-katerina/" TargetMode="External"/><Relationship Id="rId18" Type="http://schemas.openxmlformats.org/officeDocument/2006/relationships/hyperlink" Target="https://www.physics.wisc.edu/directory/bergmann-uwe/" TargetMode="External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hyperlink" Target="https://www.physics.wisc.edu/directory/bechtol-keith/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www.physics.wisc.edu/directory/kahn-sharon/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hyperlink" Target="https://www.physics.wisc.edu/directory/perdue-sarah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hyperlink" Target="https://www.physics.wisc.edu/directory/zizmann-rache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d.wisc.edu/professional-development/individual-development-pla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drive.google.com/drive/folders/174Zpj1Lc4w_4h8F5lfgaSMx7pnFQnoGr?usp=drive_link" TargetMode="External"/><Relationship Id="rId4" Type="http://schemas.openxmlformats.org/officeDocument/2006/relationships/hyperlink" Target="https://grad.wisc.edu/professional-development/mentorship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74Zpj1Lc4w_4h8F5lfgaSMx7pnFQnoGr?usp=drive_lin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7FC71-A96F-02D5-D17B-DF9D82EC8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492" y="426924"/>
            <a:ext cx="3900331" cy="891013"/>
          </a:xfrm>
        </p:spPr>
        <p:txBody>
          <a:bodyPr anchor="t">
            <a:normAutofit/>
          </a:bodyPr>
          <a:lstStyle/>
          <a:p>
            <a:r>
              <a:rPr lang="en-US" dirty="0"/>
              <a:t>State of the Department</a:t>
            </a:r>
          </a:p>
        </p:txBody>
      </p:sp>
      <p:pic>
        <p:nvPicPr>
          <p:cNvPr id="7172" name="Picture 4" descr="Chamberlin Hall, ca. 1905-1916 - UWDC - UW-Madison Libraries">
            <a:extLst>
              <a:ext uri="{FF2B5EF4-FFF2-40B4-BE49-F238E27FC236}">
                <a16:creationId xmlns:a16="http://schemas.microsoft.com/office/drawing/2014/main" id="{D9A31210-6960-0921-1696-E2806D35D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3" y="1317937"/>
            <a:ext cx="7613374" cy="48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6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Content Placeholder 1">
            <a:extLst>
              <a:ext uri="{FF2B5EF4-FFF2-40B4-BE49-F238E27FC236}">
                <a16:creationId xmlns:a16="http://schemas.microsoft.com/office/drawing/2014/main" id="{3F5AEA57-2ABB-CCEA-9A72-01AFCA8E2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1" y="1825625"/>
            <a:ext cx="4171949" cy="4351338"/>
          </a:xfrm>
        </p:spPr>
        <p:txBody>
          <a:bodyPr/>
          <a:lstStyle/>
          <a:p>
            <a:r>
              <a:rPr lang="en-US" b="1" dirty="0"/>
              <a:t>Melinda Soares-Furtado</a:t>
            </a:r>
          </a:p>
          <a:p>
            <a:r>
              <a:rPr lang="en-US" dirty="0"/>
              <a:t>Astrophysics and Exoplanets</a:t>
            </a:r>
          </a:p>
          <a:p>
            <a:r>
              <a:rPr lang="en-US" dirty="0"/>
              <a:t>Joins us from UW Madison Astronomy</a:t>
            </a:r>
          </a:p>
          <a:p>
            <a:r>
              <a:rPr lang="en-US" dirty="0"/>
              <a:t>PhD in 2020 from Princeton University</a:t>
            </a:r>
          </a:p>
          <a:p>
            <a:r>
              <a:rPr lang="en-US" dirty="0"/>
              <a:t>Assistant Professor of Physics and Astronomy</a:t>
            </a:r>
          </a:p>
        </p:txBody>
      </p:sp>
      <p:pic>
        <p:nvPicPr>
          <p:cNvPr id="2050" name="Picture 2" descr="profile photo of Melinda Soares-Furtado">
            <a:extLst>
              <a:ext uri="{FF2B5EF4-FFF2-40B4-BE49-F238E27FC236}">
                <a16:creationId xmlns:a16="http://schemas.microsoft.com/office/drawing/2014/main" id="{0A70D0C2-7E37-90F5-9639-7070C7B45C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r="1" b="11972"/>
          <a:stretch/>
        </p:blipFill>
        <p:spPr bwMode="auto">
          <a:xfrm>
            <a:off x="4629150" y="1825625"/>
            <a:ext cx="38862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7" name="Text Placeholder 3">
            <a:extLst>
              <a:ext uri="{FF2B5EF4-FFF2-40B4-BE49-F238E27FC236}">
                <a16:creationId xmlns:a16="http://schemas.microsoft.com/office/drawing/2014/main" id="{A2893AB8-1EB7-F1E5-D919-92E1E0F570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6DA93F-BF61-89C3-AC88-82581E2A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87662"/>
            <a:ext cx="8172450" cy="436338"/>
          </a:xfrm>
        </p:spPr>
        <p:txBody>
          <a:bodyPr anchor="b">
            <a:normAutofit/>
          </a:bodyPr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222981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Content Placeholder 1">
            <a:extLst>
              <a:ext uri="{FF2B5EF4-FFF2-40B4-BE49-F238E27FC236}">
                <a16:creationId xmlns:a16="http://schemas.microsoft.com/office/drawing/2014/main" id="{042E4508-9E9D-8CC4-8CC5-3C3315CC6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1" y="1825625"/>
            <a:ext cx="4171949" cy="4351338"/>
          </a:xfrm>
        </p:spPr>
        <p:txBody>
          <a:bodyPr/>
          <a:lstStyle/>
          <a:p>
            <a:pPr lvl="1"/>
            <a:r>
              <a:rPr lang="en-US" b="1"/>
              <a:t>Tiancheng</a:t>
            </a:r>
            <a:r>
              <a:rPr lang="en-US" b="1" dirty="0"/>
              <a:t> Song</a:t>
            </a:r>
          </a:p>
          <a:p>
            <a:pPr lvl="1"/>
            <a:r>
              <a:rPr lang="en-US" dirty="0"/>
              <a:t>Experimental Condensed Matter and Quantum Materials</a:t>
            </a:r>
          </a:p>
          <a:p>
            <a:pPr lvl="1"/>
            <a:r>
              <a:rPr lang="en-US" dirty="0"/>
              <a:t>Joins us from Princeton University</a:t>
            </a:r>
          </a:p>
          <a:p>
            <a:pPr lvl="1"/>
            <a:r>
              <a:rPr lang="en-US" dirty="0"/>
              <a:t>PhD from the University of Washington, 2020</a:t>
            </a:r>
          </a:p>
          <a:p>
            <a:pPr lvl="1"/>
            <a:r>
              <a:rPr lang="en-US" dirty="0"/>
              <a:t>Assistant Professor of Physics</a:t>
            </a:r>
          </a:p>
        </p:txBody>
      </p:sp>
      <p:pic>
        <p:nvPicPr>
          <p:cNvPr id="3074" name="Picture 2" descr="Photo of Tiancheng Song">
            <a:extLst>
              <a:ext uri="{FF2B5EF4-FFF2-40B4-BE49-F238E27FC236}">
                <a16:creationId xmlns:a16="http://schemas.microsoft.com/office/drawing/2014/main" id="{E71CE41C-6CB4-88D4-D09B-FA607F79E7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r="15444" b="2"/>
          <a:stretch/>
        </p:blipFill>
        <p:spPr bwMode="auto">
          <a:xfrm>
            <a:off x="4629150" y="1825625"/>
            <a:ext cx="38862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6" name="Text Placeholder 3">
            <a:extLst>
              <a:ext uri="{FF2B5EF4-FFF2-40B4-BE49-F238E27FC236}">
                <a16:creationId xmlns:a16="http://schemas.microsoft.com/office/drawing/2014/main" id="{45EFBA6A-4F6A-B3CF-68C6-1853E32F37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3087" name="Title 4">
            <a:extLst>
              <a:ext uri="{FF2B5EF4-FFF2-40B4-BE49-F238E27FC236}">
                <a16:creationId xmlns:a16="http://schemas.microsoft.com/office/drawing/2014/main" id="{A37A708D-940D-156A-09D4-8D95C910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87662"/>
            <a:ext cx="8172450" cy="436338"/>
          </a:xfrm>
        </p:spPr>
        <p:txBody>
          <a:bodyPr/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223213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">
            <a:extLst>
              <a:ext uri="{FF2B5EF4-FFF2-40B4-BE49-F238E27FC236}">
                <a16:creationId xmlns:a16="http://schemas.microsoft.com/office/drawing/2014/main" id="{46A35C20-D339-F3B6-3F78-48890CAE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1" y="1825625"/>
            <a:ext cx="417194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lvl="1"/>
            <a:r>
              <a:rPr lang="en-US" b="1" dirty="0"/>
              <a:t>Ben Woods</a:t>
            </a:r>
          </a:p>
          <a:p>
            <a:pPr lvl="1"/>
            <a:r>
              <a:rPr lang="en-US" dirty="0"/>
              <a:t>Theoretical Condensed Matter and Quantum information</a:t>
            </a:r>
          </a:p>
          <a:p>
            <a:pPr lvl="1"/>
            <a:r>
              <a:rPr lang="en-US" dirty="0"/>
              <a:t>Joins us from UW</a:t>
            </a:r>
          </a:p>
          <a:p>
            <a:pPr lvl="1"/>
            <a:r>
              <a:rPr lang="en-US" dirty="0"/>
              <a:t>PhD from West Virginia University in 2021</a:t>
            </a:r>
          </a:p>
          <a:p>
            <a:pPr lvl="1"/>
            <a:r>
              <a:rPr lang="en-US" dirty="0"/>
              <a:t>Assistant Professor of </a:t>
            </a:r>
            <a:r>
              <a:rPr lang="en-US" dirty="0" err="1"/>
              <a:t>PHysics</a:t>
            </a:r>
            <a:endParaRPr lang="en-US" dirty="0"/>
          </a:p>
        </p:txBody>
      </p:sp>
      <p:pic>
        <p:nvPicPr>
          <p:cNvPr id="1026" name="Picture 2" descr="profile photo of Ben Woods">
            <a:extLst>
              <a:ext uri="{FF2B5EF4-FFF2-40B4-BE49-F238E27FC236}">
                <a16:creationId xmlns:a16="http://schemas.microsoft.com/office/drawing/2014/main" id="{A247A582-76B6-F614-1684-B84A92DFEC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r="5291" b="-3"/>
          <a:stretch/>
        </p:blipFill>
        <p:spPr bwMode="auto">
          <a:xfrm>
            <a:off x="4629150" y="1825625"/>
            <a:ext cx="38862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C970DAA2-62AD-156D-6FB9-E61ED19526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1035" name="Title 4">
            <a:extLst>
              <a:ext uri="{FF2B5EF4-FFF2-40B4-BE49-F238E27FC236}">
                <a16:creationId xmlns:a16="http://schemas.microsoft.com/office/drawing/2014/main" id="{FA69CB40-29C8-5766-AF5C-D67BE7DB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87662"/>
            <a:ext cx="8172450" cy="436338"/>
          </a:xfrm>
        </p:spPr>
        <p:txBody>
          <a:bodyPr/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118589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74BA-3B21-7206-19BC-DF1C452E5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Content Placeholder 1">
            <a:extLst>
              <a:ext uri="{FF2B5EF4-FFF2-40B4-BE49-F238E27FC236}">
                <a16:creationId xmlns:a16="http://schemas.microsoft.com/office/drawing/2014/main" id="{AB150E29-3436-709A-EB61-BA1A29549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0136" y="1746112"/>
            <a:ext cx="4171949" cy="4351338"/>
          </a:xfrm>
        </p:spPr>
        <p:txBody>
          <a:bodyPr>
            <a:normAutofit/>
          </a:bodyPr>
          <a:lstStyle/>
          <a:p>
            <a:r>
              <a:rPr lang="en-US" dirty="0"/>
              <a:t>New Faculty</a:t>
            </a:r>
          </a:p>
          <a:p>
            <a:pPr lvl="1"/>
            <a:r>
              <a:rPr lang="en-US" b="1" dirty="0"/>
              <a:t>Vladimir </a:t>
            </a:r>
            <a:r>
              <a:rPr lang="en-US" b="1" dirty="0" err="1"/>
              <a:t>Zhdankin</a:t>
            </a:r>
            <a:endParaRPr lang="en-US" b="1" dirty="0"/>
          </a:p>
          <a:p>
            <a:pPr lvl="1"/>
            <a:r>
              <a:rPr lang="en-US" dirty="0"/>
              <a:t>Theoretical Plasma and Astrophysics</a:t>
            </a:r>
          </a:p>
          <a:p>
            <a:pPr lvl="1"/>
            <a:r>
              <a:rPr lang="en-US" dirty="0"/>
              <a:t>Joins us from the Center for Computational Astrophysics at the Flatiron Institute</a:t>
            </a:r>
          </a:p>
          <a:p>
            <a:pPr lvl="1"/>
            <a:r>
              <a:rPr lang="en-US" dirty="0"/>
              <a:t>PhD UW Madison 2015</a:t>
            </a:r>
          </a:p>
          <a:p>
            <a:pPr lvl="1"/>
            <a:r>
              <a:rPr lang="en-US" dirty="0"/>
              <a:t>Assistant Professor of Physics</a:t>
            </a:r>
          </a:p>
        </p:txBody>
      </p:sp>
      <p:pic>
        <p:nvPicPr>
          <p:cNvPr id="6148" name="Picture 4" descr="profile photo of Vladimir Zhdankin">
            <a:extLst>
              <a:ext uri="{FF2B5EF4-FFF2-40B4-BE49-F238E27FC236}">
                <a16:creationId xmlns:a16="http://schemas.microsoft.com/office/drawing/2014/main" id="{85AF5C83-691B-A94B-F3B3-68DE026D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9009" b="-3"/>
          <a:stretch/>
        </p:blipFill>
        <p:spPr bwMode="auto">
          <a:xfrm>
            <a:off x="77028" y="1825625"/>
            <a:ext cx="38862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153" name="Text Placeholder 3">
            <a:extLst>
              <a:ext uri="{FF2B5EF4-FFF2-40B4-BE49-F238E27FC236}">
                <a16:creationId xmlns:a16="http://schemas.microsoft.com/office/drawing/2014/main" id="{3C76D3C1-137D-9AE4-6FE9-4299DEA0DB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6155" name="Title 4">
            <a:extLst>
              <a:ext uri="{FF2B5EF4-FFF2-40B4-BE49-F238E27FC236}">
                <a16:creationId xmlns:a16="http://schemas.microsoft.com/office/drawing/2014/main" id="{BE3526FA-92E5-4F9C-C521-6B538BC8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87662"/>
            <a:ext cx="8172450" cy="436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7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85AA3C-3B61-A3F3-5E3B-828F180B87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Teaching Specialist</a:t>
            </a:r>
          </a:p>
          <a:p>
            <a:pPr lvl="1"/>
            <a:r>
              <a:rPr lang="en-US" dirty="0"/>
              <a:t>Mitch </a:t>
            </a:r>
            <a:r>
              <a:rPr lang="en-US" dirty="0" err="1"/>
              <a:t>McNanna</a:t>
            </a:r>
            <a:endParaRPr lang="en-US" dirty="0"/>
          </a:p>
          <a:p>
            <a:r>
              <a:rPr lang="en-US" dirty="0"/>
              <a:t>Physics Learning Center</a:t>
            </a:r>
          </a:p>
          <a:p>
            <a:pPr lvl="1"/>
            <a:r>
              <a:rPr lang="en-US" dirty="0"/>
              <a:t>Melissa Sikes</a:t>
            </a:r>
          </a:p>
          <a:p>
            <a:r>
              <a:rPr lang="en-US" dirty="0"/>
              <a:t>Physics Instrument Shop Manager	</a:t>
            </a:r>
          </a:p>
          <a:p>
            <a:pPr lvl="1"/>
            <a:r>
              <a:rPr lang="en-US" dirty="0"/>
              <a:t>Jay Bowe</a:t>
            </a:r>
          </a:p>
          <a:p>
            <a:r>
              <a:rPr lang="en-US" dirty="0"/>
              <a:t>Curricular And Admin Assistant</a:t>
            </a:r>
          </a:p>
          <a:p>
            <a:pPr lvl="1"/>
            <a:r>
              <a:rPr lang="en-US" dirty="0"/>
              <a:t>Christine </a:t>
            </a:r>
            <a:r>
              <a:rPr lang="en-US" dirty="0" err="1"/>
              <a:t>Adamavich</a:t>
            </a:r>
            <a:endParaRPr lang="en-US" dirty="0"/>
          </a:p>
          <a:p>
            <a:r>
              <a:rPr lang="en-US" dirty="0"/>
              <a:t>HR Generalist</a:t>
            </a:r>
          </a:p>
          <a:p>
            <a:pPr lvl="1"/>
            <a:r>
              <a:rPr lang="en-US" dirty="0"/>
              <a:t>Kate Crawford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A9FF6-CA4C-1D7A-AB51-1163E23574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3FE87E-F555-75AB-934C-54A77E11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Staff</a:t>
            </a:r>
          </a:p>
        </p:txBody>
      </p:sp>
      <p:pic>
        <p:nvPicPr>
          <p:cNvPr id="13314" name="Picture 2" descr="Photo of Kate Crawford">
            <a:extLst>
              <a:ext uri="{FF2B5EF4-FFF2-40B4-BE49-F238E27FC236}">
                <a16:creationId xmlns:a16="http://schemas.microsoft.com/office/drawing/2014/main" id="{3C0F61B6-4C04-BF8C-6B77-255791BE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634348"/>
            <a:ext cx="2508250" cy="27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rofile photo of Mitch McNanna">
            <a:extLst>
              <a:ext uri="{FF2B5EF4-FFF2-40B4-BE49-F238E27FC236}">
                <a16:creationId xmlns:a16="http://schemas.microsoft.com/office/drawing/2014/main" id="{CBD32C91-32CA-B849-4986-978C25A7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57200"/>
            <a:ext cx="2501899" cy="311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78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2676525"/>
            <a:ext cx="8222100" cy="93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buSzPts val="990"/>
            </a:pPr>
            <a:r>
              <a:rPr lang="en" sz="6120"/>
              <a:t>Climate and Diversity Committee Work</a:t>
            </a:r>
            <a:endParaRPr sz="612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3646380"/>
            <a:ext cx="8222100" cy="43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5000" lnSpcReduction="20000"/>
          </a:bodyPr>
          <a:lstStyle/>
          <a:p>
            <a:pPr marL="0" indent="0"/>
            <a:r>
              <a:rPr lang="en"/>
              <a:t>2023-2024 into 2024-2025 Academic Year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50450" y="292260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/>
              <a:t>2023-2024 Projects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/>
              <a:t>Committee Members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4294967295"/>
          </p:nvPr>
        </p:nvSpPr>
        <p:spPr>
          <a:xfrm>
            <a:off x="3884500" y="3177025"/>
            <a:ext cx="15855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" sz="1200"/>
              <a:t>Jakob Mills</a:t>
            </a:r>
            <a:endParaRPr sz="1200"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11803" b="22763"/>
          <a:stretch/>
        </p:blipFill>
        <p:spPr>
          <a:xfrm>
            <a:off x="3886423" y="1625975"/>
            <a:ext cx="1585500" cy="15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01" y="1626050"/>
            <a:ext cx="1570025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>
            <a:spLocks noGrp="1"/>
          </p:cNvSpPr>
          <p:nvPr>
            <p:ph type="body" idx="4294967295"/>
          </p:nvPr>
        </p:nvSpPr>
        <p:spPr>
          <a:xfrm>
            <a:off x="295975" y="3180625"/>
            <a:ext cx="15699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" sz="1200"/>
              <a:t>(Chair) Tulika Bose</a:t>
            </a:r>
            <a:endParaRPr sz="1200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6651" y="1626013"/>
            <a:ext cx="1336853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0475" y="3743163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2053" y="3743176"/>
            <a:ext cx="1414577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2038" y="162602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88300" y="374317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23425" y="374787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6382" y="3743180"/>
            <a:ext cx="155448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/>
          <p:nvPr/>
        </p:nvSpPr>
        <p:spPr>
          <a:xfrm>
            <a:off x="303625" y="5211555"/>
            <a:ext cx="15546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Kunal Sanwalka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09125" y="1626047"/>
            <a:ext cx="152339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5721975" y="3094018"/>
            <a:ext cx="15546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Katerina Moloni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2079125" y="5171855"/>
            <a:ext cx="15699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Zizmann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3815712" y="5203755"/>
            <a:ext cx="15699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 Perdue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5722075" y="5203755"/>
            <a:ext cx="14145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Sharon Kahn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7526643" y="3094030"/>
            <a:ext cx="13368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 Bechtol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7299444" y="5203755"/>
            <a:ext cx="15855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Uwe Bergmann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2109125" y="3094030"/>
            <a:ext cx="15234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Bindesh Tripathi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226078" y="121505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Transparency &amp; Clarity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226075" y="23230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1700"/>
              <a:t>Goal: To create more clarity within the department, with a specific aim of making the department more accessible to all.</a:t>
            </a:r>
            <a:endParaRPr sz="1700"/>
          </a:p>
        </p:txBody>
      </p:sp>
      <p:sp>
        <p:nvSpPr>
          <p:cNvPr id="105" name="Google Shape;105;p16"/>
          <p:cNvSpPr txBox="1"/>
          <p:nvPr/>
        </p:nvSpPr>
        <p:spPr>
          <a:xfrm>
            <a:off x="3469400" y="990475"/>
            <a:ext cx="5482500" cy="50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Staff titles and general job description after consultation with individuals and/or their supervisors</a:t>
            </a: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 defTabSz="914400">
              <a:buClr>
                <a:srgbClr val="737373"/>
              </a:buClr>
              <a:buSzPts val="1500"/>
              <a:buFont typeface="Roboto"/>
              <a:buChar char="●"/>
            </a:pPr>
            <a:r>
              <a:rPr lang="en" sz="15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Staff and faculty titles have been updated for consistency on website</a:t>
            </a: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 defTabSz="914400">
              <a:buClr>
                <a:srgbClr val="737373"/>
              </a:buClr>
              <a:buSzPts val="1500"/>
              <a:buFont typeface="Roboto"/>
              <a:buChar char="●"/>
            </a:pPr>
            <a:r>
              <a:rPr lang="en" sz="15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Implementation of website search for general job description underway</a:t>
            </a: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Department Committees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11150" defTabSz="914400">
              <a:buClr>
                <a:srgbClr val="737373"/>
              </a:buClr>
              <a:buSzPts val="1300"/>
              <a:buFont typeface="Roboto"/>
              <a:buChar char="●"/>
            </a:pPr>
            <a:r>
              <a:rPr lang="en" sz="15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Descriptions/Meeting Frequency completed </a:t>
            </a: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sz="1700" u="sng" kern="0">
                <a:solidFill>
                  <a:srgbClr val="1A237E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Onboarding docs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23850" defTabSz="914400">
              <a:buClr>
                <a:srgbClr val="737373"/>
              </a:buClr>
              <a:buSzPts val="1500"/>
              <a:buFont typeface="Roboto"/>
              <a:buChar char="●"/>
            </a:pPr>
            <a:r>
              <a:rPr lang="en" sz="15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Completed to support the welcome of new staff members</a:t>
            </a:r>
            <a:endParaRPr sz="15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917225" y="4048400"/>
            <a:ext cx="3477300" cy="1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This can be found in the Department Apps Page → Other Resources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226075" y="1215050"/>
            <a:ext cx="2808000" cy="19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Research Assistant and Mentor Expectations Compact</a:t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3494250" y="1023600"/>
            <a:ext cx="5482500" cy="4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Development of Research Assistant and Mentor Expectations Compact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36550" defTabSz="914400">
              <a:buClr>
                <a:srgbClr val="737373"/>
              </a:buClr>
              <a:buSzPts val="1700"/>
              <a:buFont typeface="Roboto"/>
              <a:buChar char="●"/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A helpful tool for talking about expectations for RAs and Mentors to pre-emptively work on setting and managing expectations to avoid potential misunderstandings, conflicts.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36550" defTabSz="914400">
              <a:buClr>
                <a:srgbClr val="737373"/>
              </a:buClr>
              <a:buSzPts val="1700"/>
              <a:buFont typeface="Roboto"/>
              <a:buChar char="●"/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Resources are available here: </a:t>
            </a:r>
            <a:r>
              <a:rPr lang="en" sz="1700" u="sng" kern="0">
                <a:solidFill>
                  <a:srgbClr val="1A237E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Research Assistant and Mentor Expectations Compact</a:t>
            </a: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36550" defTabSz="914400">
              <a:buClr>
                <a:srgbClr val="737373"/>
              </a:buClr>
              <a:buSzPts val="1700"/>
              <a:buFont typeface="Roboto"/>
              <a:buChar char="●"/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RAs and Mentors are encourage to complete Compacts and talk about expectations using this template - both RAs and Mentors are encouraged to take the initiative on this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36550" defTabSz="914400">
              <a:buClr>
                <a:srgbClr val="737373"/>
              </a:buClr>
              <a:buSzPts val="1700"/>
              <a:buFont typeface="Roboto"/>
              <a:buChar char="●"/>
            </a:pPr>
            <a:r>
              <a:rPr lang="en" sz="17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If you need help or want support in completing this, Rachel Zizmann would be happy to help!</a:t>
            </a:r>
            <a:endParaRPr sz="17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amberlin Hall - Wikipedia">
            <a:extLst>
              <a:ext uri="{FF2B5EF4-FFF2-40B4-BE49-F238E27FC236}">
                <a16:creationId xmlns:a16="http://schemas.microsoft.com/office/drawing/2014/main" id="{2EA418B4-48CB-0DFD-9815-3271926B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21550" b="2"/>
          <a:stretch/>
        </p:blipFill>
        <p:spPr bwMode="auto">
          <a:xfrm>
            <a:off x="20" y="154641"/>
            <a:ext cx="3886180" cy="6279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199" name="Text Placeholder 2">
            <a:extLst>
              <a:ext uri="{FF2B5EF4-FFF2-40B4-BE49-F238E27FC236}">
                <a16:creationId xmlns:a16="http://schemas.microsoft.com/office/drawing/2014/main" id="{B3CFD73D-9F12-388F-D01F-7B72F1464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E53A8-8980-1EF7-E8EC-680760938A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63616" y="2285626"/>
            <a:ext cx="4351734" cy="4148792"/>
          </a:xfrm>
        </p:spPr>
        <p:txBody>
          <a:bodyPr>
            <a:normAutofit/>
          </a:bodyPr>
          <a:lstStyle/>
          <a:p>
            <a:r>
              <a:rPr lang="en-US" dirty="0"/>
              <a:t>Introduction to the department</a:t>
            </a:r>
          </a:p>
          <a:p>
            <a:r>
              <a:rPr lang="en-US" dirty="0"/>
              <a:t>New Faculty, Staff, and Students</a:t>
            </a:r>
          </a:p>
          <a:p>
            <a:r>
              <a:rPr lang="en-US" dirty="0"/>
              <a:t>Climate, Community, and DEIB</a:t>
            </a:r>
          </a:p>
          <a:p>
            <a:r>
              <a:rPr lang="en-US" dirty="0"/>
              <a:t>Updates for undergraduates</a:t>
            </a:r>
          </a:p>
          <a:p>
            <a:r>
              <a:rPr lang="en-US" dirty="0"/>
              <a:t>Update for the PhD Program</a:t>
            </a:r>
          </a:p>
          <a:p>
            <a:r>
              <a:rPr lang="en-US" dirty="0"/>
              <a:t>Update for the MSQP program</a:t>
            </a:r>
          </a:p>
          <a:p>
            <a:r>
              <a:rPr lang="en-US" dirty="0"/>
              <a:t>Outreach and Outreach Opportunities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5303B7-6FF3-17C7-9454-136E18EC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792" y="831273"/>
            <a:ext cx="4874558" cy="905700"/>
          </a:xfrm>
        </p:spPr>
        <p:txBody>
          <a:bodyPr anchor="b"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4159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226078" y="121505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Professional Development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226075" y="23230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1700"/>
              <a:t>Goal: To enhance professional work done within the department through intentional learning.</a:t>
            </a:r>
            <a:endParaRPr sz="1700"/>
          </a:p>
        </p:txBody>
      </p:sp>
      <p:sp>
        <p:nvSpPr>
          <p:cNvPr id="119" name="Google Shape;119;p18"/>
          <p:cNvSpPr txBox="1"/>
          <p:nvPr/>
        </p:nvSpPr>
        <p:spPr>
          <a:xfrm>
            <a:off x="3513950" y="1133100"/>
            <a:ext cx="53862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Mental Health Supports with MHS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McBurney Disability Resources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Development of Graduate Student and Mentor Compact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 defTabSz="914400"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Helping to support clear communication between graduate students and mentors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226078" y="121505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Climate Work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226075" y="23230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sz="1700"/>
              <a:t>Goal: To find ways to address climate concerns and to gather feedback.</a:t>
            </a:r>
            <a:endParaRPr sz="1700"/>
          </a:p>
        </p:txBody>
      </p:sp>
      <p:sp>
        <p:nvSpPr>
          <p:cNvPr id="126" name="Google Shape;126;p19"/>
          <p:cNvSpPr txBox="1"/>
          <p:nvPr/>
        </p:nvSpPr>
        <p:spPr>
          <a:xfrm>
            <a:off x="3513950" y="1133100"/>
            <a:ext cx="53448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Open Hours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Added an undergraduate member to the C&amp;D team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Gathering Information about Undergraduate Student experience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u="sng" kern="0">
                <a:solidFill>
                  <a:srgbClr val="1A237E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Expansion of the Thaxton Fellowship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u="sng" kern="0">
                <a:solidFill>
                  <a:srgbClr val="1A237E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Collection and organization of resources graduate students with disability accommodations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Events organized: Coffee Hours, End of Year Townhall &amp; Mixer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26078" y="121505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Undergraduate Research Project</a:t>
            </a:r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226075" y="23230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/>
              <a:t>Summer 2024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3513950" y="1133100"/>
            <a:ext cx="53448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 defTabSz="914400"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Subcommittee worked on assessment for undergraduate research and supports and developed a proposal for the Department to support students in becoming involved in research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 defTabSz="914400"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Was submitted as part of the DEI Campus Actions Plans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342900" defTabSz="914400">
              <a:buClr>
                <a:srgbClr val="737373"/>
              </a:buClr>
              <a:buSzPts val="1800"/>
              <a:buFont typeface="Roboto"/>
              <a:buChar char="●"/>
            </a:pP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Full proposal can be found here: </a:t>
            </a:r>
            <a:r>
              <a:rPr lang="en" u="sng" kern="0">
                <a:solidFill>
                  <a:srgbClr val="1A237E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DEI Activation Plan 2024: Undergraduate Research Proposal</a:t>
            </a:r>
            <a:r>
              <a:rPr lang="en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914400">
              <a:buClr>
                <a:srgbClr val="000000"/>
              </a:buClr>
            </a:pPr>
            <a:endParaRPr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60950" y="292260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/>
              <a:t>2024-2025 Priorities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98250" y="87360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r>
              <a:rPr lang="en"/>
              <a:t>Committee Members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4294967295"/>
          </p:nvPr>
        </p:nvSpPr>
        <p:spPr>
          <a:xfrm>
            <a:off x="3884500" y="3177025"/>
            <a:ext cx="15855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" sz="1200"/>
              <a:t>Jakob Mills</a:t>
            </a:r>
            <a:endParaRPr sz="1200"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t="11803" b="22763"/>
          <a:stretch/>
        </p:blipFill>
        <p:spPr>
          <a:xfrm>
            <a:off x="3886423" y="1625975"/>
            <a:ext cx="1585500" cy="15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401" y="1626050"/>
            <a:ext cx="1570025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>
            <a:spLocks noGrp="1"/>
          </p:cNvSpPr>
          <p:nvPr>
            <p:ph type="body" idx="4294967295"/>
          </p:nvPr>
        </p:nvSpPr>
        <p:spPr>
          <a:xfrm>
            <a:off x="295975" y="3180625"/>
            <a:ext cx="15699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" sz="1200"/>
              <a:t>(Chair) Tulika Bose</a:t>
            </a:r>
            <a:endParaRPr sz="1200"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6651" y="1626013"/>
            <a:ext cx="1336853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30475" y="3743163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2053" y="3743176"/>
            <a:ext cx="1414577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2038" y="162602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88300" y="374317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23425" y="3747875"/>
            <a:ext cx="155448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6382" y="3743180"/>
            <a:ext cx="155448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303625" y="5211555"/>
            <a:ext cx="15546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Kunal Sanwalka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09125" y="1626047"/>
            <a:ext cx="152339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5721975" y="3094018"/>
            <a:ext cx="15546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Katerina Moloni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079125" y="5171855"/>
            <a:ext cx="15699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 Zizmann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3815712" y="5203755"/>
            <a:ext cx="15699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 Perdue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5722075" y="5203755"/>
            <a:ext cx="14145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Sharon Kahn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7526643" y="3094030"/>
            <a:ext cx="13368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 Bechtol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7299444" y="5203755"/>
            <a:ext cx="15855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Uwe Bergmann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2109125" y="3094030"/>
            <a:ext cx="1523400" cy="55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algn="ctr" defTabSz="914400">
              <a:lnSpc>
                <a:spcPct val="115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" sz="1200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Bindesh Tripathi</a:t>
            </a:r>
            <a:endParaRPr sz="1200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471900" y="1595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>
              <a:lnSpc>
                <a:spcPct val="115000"/>
              </a:lnSpc>
            </a:pPr>
            <a:r>
              <a:rPr lang="en"/>
              <a:t>Professional development and trainings</a:t>
            </a:r>
            <a:endParaRPr sz="110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471900" y="2776325"/>
            <a:ext cx="60216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r>
              <a:rPr lang="en"/>
              <a:t>Host “Hot Topics” Open Hours - open to all with an opportunity to discuss some aspect of professional development or social issues</a:t>
            </a:r>
            <a:endParaRPr/>
          </a:p>
          <a:p>
            <a:r>
              <a:rPr lang="en"/>
              <a:t>Graduate Student Office Hours - hosted specifically for graduate students to talk about topics relevant to them, specifically</a:t>
            </a:r>
            <a:endParaRPr/>
          </a:p>
          <a:p>
            <a:r>
              <a:rPr lang="en"/>
              <a:t>L&amp;S Lunch and Learns - professional development topics hosted to support the development of inclusive work spaces</a:t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4076" y="3331401"/>
            <a:ext cx="2155125" cy="21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471900" y="1595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>
              <a:lnSpc>
                <a:spcPct val="115000"/>
              </a:lnSpc>
            </a:pPr>
            <a:r>
              <a:rPr lang="en"/>
              <a:t>Inclusive Spaces and Imagery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471900" y="277632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"/>
              <a:t>Improve physics spaces to facilitate informal interactions</a:t>
            </a:r>
            <a:endParaRPr/>
          </a:p>
          <a:p>
            <a:pPr>
              <a:lnSpc>
                <a:spcPct val="100000"/>
              </a:lnSpc>
            </a:pPr>
            <a:r>
              <a:rPr lang="en"/>
              <a:t>Display information and imagery of research conducted in the Department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471900" y="1595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/>
              <a:t>Development Department Resources For:</a:t>
            </a: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1"/>
          </p:nvPr>
        </p:nvSpPr>
        <p:spPr>
          <a:xfrm>
            <a:off x="471900" y="277632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/>
              <a:t>Hiring</a:t>
            </a:r>
            <a:endParaRPr/>
          </a:p>
          <a:p>
            <a:pPr lvl="1"/>
            <a:r>
              <a:rPr lang="en"/>
              <a:t>Development and training to support recruitment of diverse candidates</a:t>
            </a:r>
            <a:endParaRPr/>
          </a:p>
          <a:p>
            <a:r>
              <a:rPr lang="en"/>
              <a:t>Feedback and assessment</a:t>
            </a:r>
            <a:endParaRPr/>
          </a:p>
          <a:p>
            <a:pPr lvl="1"/>
            <a:r>
              <a:rPr lang="en"/>
              <a:t>Using models available at UW-Madison to support projects that allow for continuous assessment</a:t>
            </a:r>
            <a:endParaRPr/>
          </a:p>
          <a:p>
            <a:r>
              <a:rPr lang="en"/>
              <a:t>Continuation of transparency project from 2023-24</a:t>
            </a:r>
            <a:endParaRPr/>
          </a:p>
          <a:p>
            <a:r>
              <a:rPr lang="en"/>
              <a:t>Resources for families in the department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471900" y="15959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"/>
              <a:t>Supporting the Development of Student Organization Intended to Support People of Color in the Department</a:t>
            </a:r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471900" y="277632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/>
              <a:t>Ayshea Banes has been instrumental in beginning Black and Brown in Physics or BBIP</a:t>
            </a:r>
            <a:endParaRPr/>
          </a:p>
          <a:p>
            <a:r>
              <a:rPr lang="en"/>
              <a:t>Intended to support underrepresented groups in the field of physics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gonal Stripe 8">
            <a:extLst>
              <a:ext uri="{FF2B5EF4-FFF2-40B4-BE49-F238E27FC236}">
                <a16:creationId xmlns:a16="http://schemas.microsoft.com/office/drawing/2014/main" id="{34D48EFD-7DA2-48ED-9AF7-BFD2F7D98DF6}"/>
              </a:ext>
            </a:extLst>
          </p:cNvPr>
          <p:cNvSpPr/>
          <p:nvPr/>
        </p:nvSpPr>
        <p:spPr>
          <a:xfrm rot="16200000">
            <a:off x="105886" y="4834909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Diagonal Stripe 9">
            <a:extLst>
              <a:ext uri="{FF2B5EF4-FFF2-40B4-BE49-F238E27FC236}">
                <a16:creationId xmlns:a16="http://schemas.microsoft.com/office/drawing/2014/main" id="{B86CF45C-FCAD-4423-8FA5-41DFA8E9A545}"/>
              </a:ext>
            </a:extLst>
          </p:cNvPr>
          <p:cNvSpPr/>
          <p:nvPr/>
        </p:nvSpPr>
        <p:spPr>
          <a:xfrm rot="16200000">
            <a:off x="304279" y="3519067"/>
            <a:ext cx="2975249" cy="3602116"/>
          </a:xfrm>
          <a:prstGeom prst="diagStripe">
            <a:avLst>
              <a:gd name="adj" fmla="val 7855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4255CF01-656E-40AC-A43B-FB98F4F145B2}"/>
              </a:ext>
            </a:extLst>
          </p:cNvPr>
          <p:cNvSpPr/>
          <p:nvPr/>
        </p:nvSpPr>
        <p:spPr>
          <a:xfrm rot="5400000">
            <a:off x="7978159" y="751366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1" name="Diagonal Stripe 10">
            <a:extLst>
              <a:ext uri="{FF2B5EF4-FFF2-40B4-BE49-F238E27FC236}">
                <a16:creationId xmlns:a16="http://schemas.microsoft.com/office/drawing/2014/main" id="{93E5B7F8-56B4-4EB7-99A2-0ADBD181A625}"/>
              </a:ext>
            </a:extLst>
          </p:cNvPr>
          <p:cNvSpPr/>
          <p:nvPr/>
        </p:nvSpPr>
        <p:spPr>
          <a:xfrm rot="5400000">
            <a:off x="6467878" y="237537"/>
            <a:ext cx="2975249" cy="3602116"/>
          </a:xfrm>
          <a:prstGeom prst="diagStripe">
            <a:avLst>
              <a:gd name="adj" fmla="val 7855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697B3-95FE-43AA-99BD-9AF56BB98D76}"/>
              </a:ext>
            </a:extLst>
          </p:cNvPr>
          <p:cNvSpPr txBox="1"/>
          <p:nvPr/>
        </p:nvSpPr>
        <p:spPr>
          <a:xfrm>
            <a:off x="1468405" y="3048126"/>
            <a:ext cx="62071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The Physics Major</a:t>
            </a:r>
          </a:p>
        </p:txBody>
      </p:sp>
    </p:spTree>
    <p:extLst>
      <p:ext uri="{BB962C8B-B14F-4D97-AF65-F5344CB8AC3E}">
        <p14:creationId xmlns:p14="http://schemas.microsoft.com/office/powerpoint/2010/main" val="303775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E53A8-8980-1EF7-E8EC-680760938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59" y="1827968"/>
            <a:ext cx="421300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500+ people today</a:t>
            </a:r>
          </a:p>
          <a:p>
            <a:pPr lvl="1"/>
            <a:r>
              <a:rPr lang="en-US" dirty="0"/>
              <a:t>50+ core faculty</a:t>
            </a:r>
          </a:p>
          <a:p>
            <a:pPr lvl="1"/>
            <a:r>
              <a:rPr lang="en-US" dirty="0"/>
              <a:t>200+ PhD Students</a:t>
            </a:r>
          </a:p>
          <a:p>
            <a:pPr lvl="1"/>
            <a:r>
              <a:rPr lang="en-US" dirty="0"/>
              <a:t>40+ Masters Students</a:t>
            </a:r>
          </a:p>
          <a:p>
            <a:pPr lvl="1"/>
            <a:r>
              <a:rPr lang="en-US" dirty="0"/>
              <a:t>100+ undergrad majors</a:t>
            </a:r>
          </a:p>
          <a:p>
            <a:pPr lvl="1"/>
            <a:r>
              <a:rPr lang="en-US" dirty="0"/>
              <a:t>100+ research, academic, and university staff</a:t>
            </a:r>
          </a:p>
          <a:p>
            <a:r>
              <a:rPr lang="en-US" dirty="0"/>
              <a:t>Research covering</a:t>
            </a:r>
          </a:p>
          <a:p>
            <a:pPr lvl="1"/>
            <a:r>
              <a:rPr lang="en-US" dirty="0"/>
              <a:t>Astrophysics, Cosmology, Atomic Molecular &amp; Optical, Biophysics, Condensed Matter, High Energy, Machine Learning, Neutrino Astrophysics, Nuclear, Plasma, Quantum, X-rays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55BA0-83E9-E485-CF13-2383E3BC6B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5303B7-6FF3-17C7-9454-136E18EC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99864"/>
            <a:ext cx="8172450" cy="824136"/>
          </a:xfrm>
        </p:spPr>
        <p:txBody>
          <a:bodyPr/>
          <a:lstStyle/>
          <a:p>
            <a:r>
              <a:rPr lang="en-US" dirty="0"/>
              <a:t>UW Madison Physics</a:t>
            </a:r>
            <a:br>
              <a:rPr lang="en-US" dirty="0"/>
            </a:br>
            <a:r>
              <a:rPr lang="en-US" dirty="0"/>
              <a:t>Today!</a:t>
            </a:r>
          </a:p>
        </p:txBody>
      </p:sp>
      <p:pic>
        <p:nvPicPr>
          <p:cNvPr id="11" name="Picture 10" descr="A group of people working in a lab&#10;&#10;Description automatically generated">
            <a:extLst>
              <a:ext uri="{FF2B5EF4-FFF2-40B4-BE49-F238E27FC236}">
                <a16:creationId xmlns:a16="http://schemas.microsoft.com/office/drawing/2014/main" id="{12FB896E-CFE5-A8B5-3EE3-8BEF91271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262" y="1041721"/>
            <a:ext cx="4605457" cy="2302729"/>
          </a:xfrm>
          <a:prstGeom prst="rect">
            <a:avLst/>
          </a:prstGeom>
        </p:spPr>
      </p:pic>
      <p:pic>
        <p:nvPicPr>
          <p:cNvPr id="9218" name="Picture 2" descr="IceCube Neutrino Observatory">
            <a:extLst>
              <a:ext uri="{FF2B5EF4-FFF2-40B4-BE49-F238E27FC236}">
                <a16:creationId xmlns:a16="http://schemas.microsoft.com/office/drawing/2014/main" id="{BEC8B5D1-F337-1FBD-B3CF-1E07B4E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62" y="3648418"/>
            <a:ext cx="460545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606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367F-713B-4D1C-B654-DC44B38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Major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5329-BA0B-42F7-84E6-411EA81F3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886700" cy="3500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Finished the Spring semester with 168 majors, tied for our most ever.</a:t>
            </a:r>
          </a:p>
          <a:p>
            <a:endParaRPr lang="en-US" dirty="0"/>
          </a:p>
          <a:p>
            <a:r>
              <a:rPr lang="en-US" dirty="0"/>
              <a:t>Starting the Fall semester with 141 physics majors.</a:t>
            </a:r>
          </a:p>
          <a:p>
            <a:pPr lvl="1"/>
            <a:r>
              <a:rPr lang="en-US" dirty="0"/>
              <a:t>Started Fall 2023 with 111 majors.</a:t>
            </a:r>
          </a:p>
          <a:p>
            <a:pPr lvl="1"/>
            <a:endParaRPr lang="en-US" dirty="0"/>
          </a:p>
          <a:p>
            <a:r>
              <a:rPr lang="en-US" dirty="0"/>
              <a:t>Graduated 45 students in the 2023-24 Academic Year.</a:t>
            </a:r>
          </a:p>
          <a:p>
            <a:endParaRPr lang="en-US" dirty="0"/>
          </a:p>
          <a:p>
            <a:r>
              <a:rPr lang="en-US" dirty="0"/>
              <a:t>From alumni data, 54% of our graduates go onto graduate school (not necessarily in Physics).</a:t>
            </a:r>
          </a:p>
          <a:p>
            <a:pPr lvl="1"/>
            <a:endParaRPr lang="en-US" dirty="0"/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02739A0C-A2E8-4D7F-BA8A-39441101C4C0}"/>
              </a:ext>
            </a:extLst>
          </p:cNvPr>
          <p:cNvSpPr/>
          <p:nvPr/>
        </p:nvSpPr>
        <p:spPr>
          <a:xfrm rot="16200000">
            <a:off x="105886" y="4834909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Diagonal Stripe 12">
            <a:extLst>
              <a:ext uri="{FF2B5EF4-FFF2-40B4-BE49-F238E27FC236}">
                <a16:creationId xmlns:a16="http://schemas.microsoft.com/office/drawing/2014/main" id="{65DE5598-8D52-4D83-8715-BF455CE30526}"/>
              </a:ext>
            </a:extLst>
          </p:cNvPr>
          <p:cNvSpPr/>
          <p:nvPr/>
        </p:nvSpPr>
        <p:spPr>
          <a:xfrm rot="5400000">
            <a:off x="7978159" y="751366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24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367F-713B-4D1C-B654-DC44B38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5329-BA0B-42F7-84E6-411EA81F3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886700" cy="3500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Undergraduate Course Enrollment is up to 3591 students this Fall.</a:t>
            </a:r>
          </a:p>
          <a:p>
            <a:pPr lvl="1"/>
            <a:r>
              <a:rPr lang="en-US" dirty="0"/>
              <a:t>Up from 3208 in Fall 2023 and 2942 in Fall 2022.</a:t>
            </a:r>
          </a:p>
          <a:p>
            <a:pPr lvl="1"/>
            <a:endParaRPr lang="en-US" dirty="0"/>
          </a:p>
          <a:p>
            <a:r>
              <a:rPr lang="en-US" dirty="0"/>
              <a:t>Enrollment in major courses is a combined 721, up from 554 last Fall. </a:t>
            </a:r>
          </a:p>
          <a:p>
            <a:pPr lvl="1"/>
            <a:r>
              <a:rPr lang="en-US" dirty="0"/>
              <a:t>Major jumps in core coursework:</a:t>
            </a:r>
          </a:p>
          <a:p>
            <a:pPr lvl="2"/>
            <a:r>
              <a:rPr lang="en-US" dirty="0"/>
              <a:t>Mechanics (↑15) </a:t>
            </a:r>
          </a:p>
          <a:p>
            <a:pPr lvl="2"/>
            <a:r>
              <a:rPr lang="en-US" dirty="0"/>
              <a:t>E&amp;M (↑36)</a:t>
            </a:r>
          </a:p>
          <a:p>
            <a:pPr lvl="2"/>
            <a:r>
              <a:rPr lang="en-US" dirty="0"/>
              <a:t>Thermal (↑14)</a:t>
            </a:r>
          </a:p>
          <a:p>
            <a:pPr lvl="2"/>
            <a:r>
              <a:rPr lang="en-US" dirty="0"/>
              <a:t>Quantum I (↑14)</a:t>
            </a:r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02739A0C-A2E8-4D7F-BA8A-39441101C4C0}"/>
              </a:ext>
            </a:extLst>
          </p:cNvPr>
          <p:cNvSpPr/>
          <p:nvPr/>
        </p:nvSpPr>
        <p:spPr>
          <a:xfrm rot="16200000">
            <a:off x="105886" y="4834909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Diagonal Stripe 12">
            <a:extLst>
              <a:ext uri="{FF2B5EF4-FFF2-40B4-BE49-F238E27FC236}">
                <a16:creationId xmlns:a16="http://schemas.microsoft.com/office/drawing/2014/main" id="{65DE5598-8D52-4D83-8715-BF455CE30526}"/>
              </a:ext>
            </a:extLst>
          </p:cNvPr>
          <p:cNvSpPr/>
          <p:nvPr/>
        </p:nvSpPr>
        <p:spPr>
          <a:xfrm rot="5400000">
            <a:off x="7978159" y="751366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69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367F-713B-4D1C-B654-DC44B38B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Major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5329-BA0B-42F7-84E6-411EA81F3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886700" cy="35004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35 Total Credits</a:t>
            </a:r>
          </a:p>
          <a:p>
            <a:endParaRPr lang="en-US" dirty="0"/>
          </a:p>
          <a:p>
            <a:r>
              <a:rPr lang="en-US" dirty="0"/>
              <a:t>Three Course Introductory Physics Sequence</a:t>
            </a:r>
          </a:p>
          <a:p>
            <a:r>
              <a:rPr lang="en-US" dirty="0"/>
              <a:t>Three Core Physics Courses</a:t>
            </a:r>
          </a:p>
          <a:p>
            <a:pPr lvl="1"/>
            <a:r>
              <a:rPr lang="en-US" dirty="0"/>
              <a:t>Mechanics </a:t>
            </a:r>
          </a:p>
          <a:p>
            <a:pPr lvl="1"/>
            <a:r>
              <a:rPr lang="en-US" dirty="0"/>
              <a:t>Electricity &amp; Magnetism</a:t>
            </a:r>
          </a:p>
          <a:p>
            <a:pPr lvl="1"/>
            <a:r>
              <a:rPr lang="en-US" dirty="0"/>
              <a:t>Quantum Mechanics</a:t>
            </a:r>
          </a:p>
          <a:p>
            <a:r>
              <a:rPr lang="en-US" dirty="0"/>
              <a:t>Two Lab Courses</a:t>
            </a:r>
          </a:p>
          <a:p>
            <a:endParaRPr lang="en-US" dirty="0"/>
          </a:p>
          <a:p>
            <a:r>
              <a:rPr lang="en-US" dirty="0"/>
              <a:t>Three Elective Courses</a:t>
            </a:r>
          </a:p>
          <a:p>
            <a:endParaRPr lang="en-US" dirty="0"/>
          </a:p>
          <a:p>
            <a:r>
              <a:rPr lang="en-US" dirty="0"/>
              <a:t>Removed requirement for Thermal Physics, 2</a:t>
            </a:r>
            <a:r>
              <a:rPr lang="en-US" baseline="30000" dirty="0"/>
              <a:t>nd</a:t>
            </a:r>
            <a:r>
              <a:rPr lang="en-US" dirty="0"/>
              <a:t> Semester of Quantum, and Third Lab Course.</a:t>
            </a:r>
          </a:p>
          <a:p>
            <a:pPr lvl="1"/>
            <a:r>
              <a:rPr lang="en-US" dirty="0"/>
              <a:t>Many students are still taking thermal and 2</a:t>
            </a:r>
            <a:r>
              <a:rPr lang="en-US" baseline="30000" dirty="0"/>
              <a:t>nd</a:t>
            </a:r>
            <a:r>
              <a:rPr lang="en-US" dirty="0"/>
              <a:t> semester quantum.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12" name="Diagonal Stripe 11">
            <a:extLst>
              <a:ext uri="{FF2B5EF4-FFF2-40B4-BE49-F238E27FC236}">
                <a16:creationId xmlns:a16="http://schemas.microsoft.com/office/drawing/2014/main" id="{02739A0C-A2E8-4D7F-BA8A-39441101C4C0}"/>
              </a:ext>
            </a:extLst>
          </p:cNvPr>
          <p:cNvSpPr/>
          <p:nvPr/>
        </p:nvSpPr>
        <p:spPr>
          <a:xfrm rot="16200000">
            <a:off x="105886" y="4834909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Diagonal Stripe 12">
            <a:extLst>
              <a:ext uri="{FF2B5EF4-FFF2-40B4-BE49-F238E27FC236}">
                <a16:creationId xmlns:a16="http://schemas.microsoft.com/office/drawing/2014/main" id="{65DE5598-8D52-4D83-8715-BF455CE30526}"/>
              </a:ext>
            </a:extLst>
          </p:cNvPr>
          <p:cNvSpPr/>
          <p:nvPr/>
        </p:nvSpPr>
        <p:spPr>
          <a:xfrm rot="5400000">
            <a:off x="7978159" y="751366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66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1D3B-DAB2-44DA-9641-1CCB8FAF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Courses</a:t>
            </a:r>
          </a:p>
        </p:txBody>
      </p:sp>
      <p:sp>
        <p:nvSpPr>
          <p:cNvPr id="5" name="Diagonal Stripe 4">
            <a:extLst>
              <a:ext uri="{FF2B5EF4-FFF2-40B4-BE49-F238E27FC236}">
                <a16:creationId xmlns:a16="http://schemas.microsoft.com/office/drawing/2014/main" id="{D9518C8C-7D8D-4CEF-851E-CFAE5F68C5D4}"/>
              </a:ext>
            </a:extLst>
          </p:cNvPr>
          <p:cNvSpPr/>
          <p:nvPr/>
        </p:nvSpPr>
        <p:spPr>
          <a:xfrm rot="16200000">
            <a:off x="105886" y="4834909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Diagonal Stripe 5">
            <a:extLst>
              <a:ext uri="{FF2B5EF4-FFF2-40B4-BE49-F238E27FC236}">
                <a16:creationId xmlns:a16="http://schemas.microsoft.com/office/drawing/2014/main" id="{B2EB9101-9CF5-495E-901D-71787A6DEC4D}"/>
              </a:ext>
            </a:extLst>
          </p:cNvPr>
          <p:cNvSpPr/>
          <p:nvPr/>
        </p:nvSpPr>
        <p:spPr>
          <a:xfrm rot="5400000">
            <a:off x="7978159" y="751366"/>
            <a:ext cx="1059957" cy="1271725"/>
          </a:xfrm>
          <a:prstGeom prst="diagStrip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BE9799-9384-4AAF-ACC3-1722D8883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6469"/>
            <a:ext cx="7886700" cy="35004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Two new undergraduate courses have been introduced in the last year-</a:t>
            </a:r>
            <a:r>
              <a:rPr lang="en-US" dirty="0" err="1"/>
              <a:t>ish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Physics 106: The Physics of Sports </a:t>
            </a:r>
          </a:p>
          <a:p>
            <a:pPr lvl="1"/>
            <a:r>
              <a:rPr lang="en-US" dirty="0"/>
              <a:t>Created and taught by Jim Reardon</a:t>
            </a:r>
          </a:p>
          <a:p>
            <a:pPr lvl="1"/>
            <a:r>
              <a:rPr lang="en-US" dirty="0"/>
              <a:t>Enrollment started at 4 in Fall 2022 and is now sitting at 173 this Fall.</a:t>
            </a:r>
          </a:p>
          <a:p>
            <a:pPr lvl="1"/>
            <a:endParaRPr lang="en-US" dirty="0"/>
          </a:p>
          <a:p>
            <a:r>
              <a:rPr lang="en-US" dirty="0"/>
              <a:t>Physics 361: Machine Learning in Physics</a:t>
            </a:r>
          </a:p>
          <a:p>
            <a:pPr lvl="1"/>
            <a:r>
              <a:rPr lang="en-US" dirty="0"/>
              <a:t>Created and taught by Moritz </a:t>
            </a:r>
            <a:r>
              <a:rPr lang="en-US" i="0" dirty="0" err="1">
                <a:solidFill>
                  <a:srgbClr val="333333"/>
                </a:solidFill>
                <a:effectLst/>
                <a:latin typeface="var(--uwDisplayFont)"/>
              </a:rPr>
              <a:t>Münchmeyer</a:t>
            </a:r>
            <a:endParaRPr lang="en-US" i="0" dirty="0">
              <a:solidFill>
                <a:srgbClr val="333333"/>
              </a:solidFill>
              <a:effectLst/>
              <a:latin typeface="var(--uwDisplayFont)"/>
            </a:endParaRPr>
          </a:p>
          <a:p>
            <a:pPr lvl="1"/>
            <a:r>
              <a:rPr lang="en-US" dirty="0"/>
              <a:t>First taught last Spring and had initial enrollment of 19.</a:t>
            </a:r>
          </a:p>
          <a:p>
            <a:pPr lvl="1"/>
            <a:r>
              <a:rPr lang="en-US" dirty="0"/>
              <a:t>Has inspired other departments like chemistry to develop a similar course.</a:t>
            </a:r>
          </a:p>
          <a:p>
            <a:pPr lvl="1"/>
            <a:r>
              <a:rPr lang="en-US" dirty="0"/>
              <a:t>Listed as elective for Data Science major and certificate requirements (pool of 2055 students).</a:t>
            </a:r>
          </a:p>
        </p:txBody>
      </p:sp>
    </p:spTree>
    <p:extLst>
      <p:ext uri="{BB962C8B-B14F-4D97-AF65-F5344CB8AC3E}">
        <p14:creationId xmlns:p14="http://schemas.microsoft.com/office/powerpoint/2010/main" val="277853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371475" y="663436"/>
            <a:ext cx="8001000" cy="800100"/>
          </a:xfrm>
          <a:prstGeom prst="rect">
            <a:avLst/>
          </a:prstGeom>
        </p:spPr>
        <p:txBody>
          <a:bodyPr spcFirstLastPara="1" vert="horz" wrap="square" lIns="0" tIns="34275" rIns="68569" bIns="0" rtlCol="0" anchor="b" anchorCtr="0">
            <a:normAutofit/>
          </a:bodyPr>
          <a:lstStyle/>
          <a:p>
            <a:r>
              <a:rPr lang="en-US" dirty="0"/>
              <a:t>Physics PhD Program</a:t>
            </a:r>
            <a:endParaRPr dirty="0"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114425" y="2237585"/>
            <a:ext cx="7258050" cy="3334500"/>
          </a:xfrm>
          <a:prstGeom prst="rect">
            <a:avLst/>
          </a:prstGeom>
        </p:spPr>
        <p:txBody>
          <a:bodyPr spcFirstLastPara="1" vert="horz" wrap="square" lIns="0" tIns="34275" rIns="68569" bIns="34275" rtlCol="0" anchor="t" anchorCtr="0"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Physics PhD is the terminal academic degree in our field, and requires substantial original research, presented in the form of a dissertation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US" b="1"/>
              <a:t>PhD students</a:t>
            </a:r>
            <a:r>
              <a:rPr lang="en-US"/>
              <a:t> have the primary responsibility for completing degree requirements. </a:t>
            </a:r>
            <a:r>
              <a:rPr lang="en-US" b="1"/>
              <a:t>Faculty research advisors</a:t>
            </a:r>
            <a:r>
              <a:rPr lang="en-US"/>
              <a:t> direct research, provide mentorship, and evaluate satisfactory progress. </a:t>
            </a:r>
            <a:r>
              <a:rPr lang="en-US" b="1"/>
              <a:t>Department staff</a:t>
            </a:r>
            <a:r>
              <a:rPr lang="en-US"/>
              <a:t> support these goals in myriad ways.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US"/>
              <a:t>&gt;200 current Physics PhD students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US"/>
              <a:t>In recent years, &gt;90% of entering PhD students complete the degree, with an average time to degree of ~5.5 years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0" y="5679734"/>
            <a:ext cx="5022900" cy="365724"/>
          </a:xfrm>
          <a:prstGeom prst="rect">
            <a:avLst/>
          </a:prstGeom>
        </p:spPr>
        <p:txBody>
          <a:bodyPr spcFirstLastPara="1" vert="horz" wrap="square" lIns="205725" tIns="48000" rIns="137156" bIns="68569" rtlCol="0" anchor="ctr" anchorCtr="0">
            <a:sp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371475" y="653498"/>
            <a:ext cx="8001000" cy="800100"/>
          </a:xfrm>
          <a:prstGeom prst="rect">
            <a:avLst/>
          </a:prstGeom>
        </p:spPr>
        <p:txBody>
          <a:bodyPr spcFirstLastPara="1" vert="horz" wrap="square" lIns="0" tIns="34275" rIns="68569" bIns="0" rtlCol="0" anchor="b" anchorCtr="0">
            <a:normAutofit/>
          </a:bodyPr>
          <a:lstStyle/>
          <a:p>
            <a:r>
              <a:rPr lang="en-US" dirty="0"/>
              <a:t>Resources for aligning mentor-mentee expectations</a:t>
            </a:r>
            <a:endParaRPr dirty="0"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1114425" y="2237585"/>
            <a:ext cx="7258050" cy="3334500"/>
          </a:xfrm>
          <a:prstGeom prst="rect">
            <a:avLst/>
          </a:prstGeom>
        </p:spPr>
        <p:txBody>
          <a:bodyPr spcFirstLastPara="1" vert="horz" wrap="square" lIns="0" tIns="34275" rIns="68569" bIns="34275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Individual Development Plans</a:t>
            </a:r>
            <a:r>
              <a:rPr lang="en-US"/>
              <a:t> (IDPs) – communicating the mentee’s professional development goals</a:t>
            </a:r>
            <a:endParaRPr/>
          </a:p>
          <a:p>
            <a:pPr indent="-276225">
              <a:buSzPts val="2200"/>
              <a:buChar char="●"/>
            </a:pPr>
            <a:r>
              <a:rPr lang="en-US" sz="1650"/>
              <a:t>The university recommends IDPs for all postdoctoral researchers and graduate students – see </a:t>
            </a:r>
            <a:r>
              <a:rPr lang="en-US" sz="1650" u="sng">
                <a:solidFill>
                  <a:schemeClr val="hlink"/>
                </a:solidFill>
                <a:hlinkClick r:id="rId3"/>
              </a:rPr>
              <a:t>university resources</a:t>
            </a:r>
            <a:endParaRPr sz="1650"/>
          </a:p>
          <a:p>
            <a:pPr indent="-276225">
              <a:buSzPts val="2200"/>
              <a:buChar char="●"/>
            </a:pPr>
            <a:r>
              <a:rPr lang="en-US" sz="1650"/>
              <a:t>As of May 2024, the National Science Foundation (NSF) requires funded graduate students and postdocs to have IDPs.</a:t>
            </a:r>
            <a:endParaRPr sz="1650"/>
          </a:p>
          <a:p>
            <a:pPr marL="0" indent="0">
              <a:buNone/>
            </a:pPr>
            <a:endParaRPr sz="1800"/>
          </a:p>
          <a:p>
            <a:pPr marL="0" indent="0">
              <a:buNone/>
            </a:pPr>
            <a:r>
              <a:rPr lang="en-US" b="1"/>
              <a:t>Research compacts</a:t>
            </a:r>
            <a:r>
              <a:rPr lang="en-US"/>
              <a:t> - expectations setting for research</a:t>
            </a:r>
            <a:endParaRPr/>
          </a:p>
          <a:p>
            <a:pPr indent="-276225">
              <a:buSzPts val="2200"/>
              <a:buChar char="●"/>
            </a:pPr>
            <a:r>
              <a:rPr lang="en-US" sz="1650"/>
              <a:t>University resources on </a:t>
            </a:r>
            <a:r>
              <a:rPr lang="en-US" sz="1650" u="sng">
                <a:solidFill>
                  <a:schemeClr val="hlink"/>
                </a:solidFill>
                <a:hlinkClick r:id="rId4"/>
              </a:rPr>
              <a:t>effective mentoring relationships</a:t>
            </a:r>
            <a:endParaRPr sz="1650"/>
          </a:p>
          <a:p>
            <a:pPr indent="-276225">
              <a:spcAft>
                <a:spcPts val="750"/>
              </a:spcAft>
              <a:buSzPts val="2200"/>
              <a:buChar char="●"/>
            </a:pPr>
            <a:r>
              <a:rPr lang="en-US" sz="1650"/>
              <a:t>The Physics Department Climate &amp; Diversity committee has compiled a </a:t>
            </a:r>
            <a:r>
              <a:rPr lang="en-US" sz="1650" u="sng">
                <a:solidFill>
                  <a:schemeClr val="hlink"/>
                </a:solidFill>
                <a:hlinkClick r:id="rId5"/>
              </a:rPr>
              <a:t>set of resources</a:t>
            </a:r>
            <a:r>
              <a:rPr lang="en-US" sz="1650"/>
              <a:t>, including multiple examples and templates</a:t>
            </a:r>
            <a:endParaRPr sz="1650"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2"/>
          </p:nvPr>
        </p:nvSpPr>
        <p:spPr>
          <a:xfrm>
            <a:off x="0" y="5679734"/>
            <a:ext cx="5022900" cy="365724"/>
          </a:xfrm>
          <a:prstGeom prst="rect">
            <a:avLst/>
          </a:prstGeom>
        </p:spPr>
        <p:txBody>
          <a:bodyPr spcFirstLastPara="1" vert="horz" wrap="square" lIns="205725" tIns="48000" rIns="137156" bIns="68569" rtlCol="0" anchor="ctr" anchorCtr="0">
            <a:sp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371475" y="673376"/>
            <a:ext cx="8001000" cy="800100"/>
          </a:xfrm>
          <a:prstGeom prst="rect">
            <a:avLst/>
          </a:prstGeom>
        </p:spPr>
        <p:txBody>
          <a:bodyPr spcFirstLastPara="1" vert="horz" wrap="square" lIns="0" tIns="34275" rIns="68569" bIns="0" rtlCol="0" anchor="b" anchorCtr="0">
            <a:normAutofit/>
          </a:bodyPr>
          <a:lstStyle/>
          <a:p>
            <a:r>
              <a:rPr lang="en-US"/>
              <a:t>Example expectations settings questions</a:t>
            </a: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1114425" y="2237585"/>
            <a:ext cx="7258050" cy="3334500"/>
          </a:xfrm>
          <a:prstGeom prst="rect">
            <a:avLst/>
          </a:prstGeom>
        </p:spPr>
        <p:txBody>
          <a:bodyPr spcFirstLastPara="1" vert="horz" wrap="square" lIns="0" tIns="34275" rIns="68569" bIns="34275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en-US" sz="1500" b="1"/>
              <a:t>Questions for Mentee</a:t>
            </a:r>
            <a:endParaRPr sz="1500" b="1"/>
          </a:p>
          <a:p>
            <a:pPr indent="-254318">
              <a:buSzPts val="1740"/>
              <a:buChar char="●"/>
            </a:pPr>
            <a:r>
              <a:rPr lang="en-US" sz="1500"/>
              <a:t>What kind of support do you need from your mentor to be successful in your work?</a:t>
            </a:r>
            <a:endParaRPr sz="1500"/>
          </a:p>
          <a:p>
            <a:pPr indent="-254318">
              <a:spcBef>
                <a:spcPts val="0"/>
              </a:spcBef>
              <a:buSzPts val="1740"/>
              <a:buChar char="●"/>
            </a:pPr>
            <a:r>
              <a:rPr lang="en-US" sz="1500"/>
              <a:t>What do you need to feel safe doing your work?</a:t>
            </a:r>
            <a:endParaRPr sz="1500"/>
          </a:p>
          <a:p>
            <a:pPr indent="-254318">
              <a:spcBef>
                <a:spcPts val="0"/>
              </a:spcBef>
              <a:buSzPts val="1740"/>
              <a:buChar char="●"/>
            </a:pPr>
            <a:r>
              <a:rPr lang="en-US" sz="1500"/>
              <a:t>What skills do you hope you will have developed by the end of this appointment?</a:t>
            </a:r>
            <a:endParaRPr sz="1500"/>
          </a:p>
          <a:p>
            <a:pPr marL="0" indent="0">
              <a:buNone/>
            </a:pPr>
            <a:r>
              <a:rPr lang="en-US" sz="1500" b="1"/>
              <a:t>Questions for Mentor</a:t>
            </a:r>
            <a:endParaRPr sz="1500" b="1"/>
          </a:p>
          <a:p>
            <a:pPr indent="-254318">
              <a:buSzPts val="1740"/>
              <a:buChar char="●"/>
            </a:pPr>
            <a:r>
              <a:rPr lang="en-US" sz="1500"/>
              <a:t>What are the specific expectations and duties of this position?</a:t>
            </a:r>
            <a:endParaRPr sz="1500"/>
          </a:p>
          <a:p>
            <a:pPr indent="-254318">
              <a:spcBef>
                <a:spcPts val="0"/>
              </a:spcBef>
              <a:buSzPts val="1740"/>
              <a:buChar char="●"/>
            </a:pPr>
            <a:r>
              <a:rPr lang="en-US" sz="1500"/>
              <a:t>What hours/times is the Research Assistant required to work? Is the Research Assistant allowed to work remotely?</a:t>
            </a:r>
            <a:endParaRPr sz="1500"/>
          </a:p>
          <a:p>
            <a:pPr indent="-254318">
              <a:spcBef>
                <a:spcPts val="0"/>
              </a:spcBef>
              <a:buSzPts val="1740"/>
              <a:buChar char="●"/>
            </a:pPr>
            <a:r>
              <a:rPr lang="en-US" sz="1500"/>
              <a:t>What meetings is this Research Assistant required to attend?</a:t>
            </a:r>
            <a:endParaRPr sz="1500"/>
          </a:p>
          <a:p>
            <a:pPr indent="-266700">
              <a:spcBef>
                <a:spcPts val="0"/>
              </a:spcBef>
              <a:buSzPts val="2000"/>
              <a:buChar char="●"/>
            </a:pPr>
            <a:r>
              <a:rPr lang="en-US" sz="1500"/>
              <a:t>How much time away from the position is the Research Assistant allowed?</a:t>
            </a:r>
            <a:endParaRPr sz="1500"/>
          </a:p>
          <a:p>
            <a:pPr indent="-266700">
              <a:spcBef>
                <a:spcPts val="0"/>
              </a:spcBef>
              <a:buSzPts val="2000"/>
              <a:buChar char="●"/>
            </a:pPr>
            <a:r>
              <a:rPr lang="en-US" sz="1500"/>
              <a:t>How should the Research Assistant communicate planned absences from work?</a:t>
            </a:r>
            <a:endParaRPr sz="1500"/>
          </a:p>
          <a:p>
            <a:pPr indent="-266700">
              <a:spcBef>
                <a:spcPts val="0"/>
              </a:spcBef>
              <a:buSzPts val="2000"/>
              <a:buChar char="●"/>
            </a:pPr>
            <a:r>
              <a:rPr lang="en-US" sz="1500"/>
              <a:t>How should the Research Assistant communicate unplanned absences (such as sick time) from work?</a:t>
            </a:r>
            <a:endParaRPr sz="1500"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2"/>
          </p:nvPr>
        </p:nvSpPr>
        <p:spPr>
          <a:xfrm>
            <a:off x="0" y="5679734"/>
            <a:ext cx="5022900" cy="365724"/>
          </a:xfrm>
          <a:prstGeom prst="rect">
            <a:avLst/>
          </a:prstGeom>
        </p:spPr>
        <p:txBody>
          <a:bodyPr spcFirstLastPara="1" vert="horz" wrap="square" lIns="205725" tIns="48000" rIns="137156" bIns="68569" rtlCol="0" anchor="ctr" anchorCtr="0">
            <a:spAutoFit/>
          </a:bodyPr>
          <a:lstStyle/>
          <a:p>
            <a:pPr marL="0" indent="0"/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5576363" y="5661675"/>
            <a:ext cx="3567600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From </a:t>
            </a:r>
            <a:r>
              <a:rPr lang="en-US" sz="1350" u="sng">
                <a:solidFill>
                  <a:schemeClr val="hlink"/>
                </a:solidFill>
                <a:latin typeface="Red Hat Text"/>
                <a:ea typeface="Red Hat Text"/>
                <a:cs typeface="Red Hat Text"/>
                <a:sym typeface="Red Hat Text"/>
                <a:hlinkClick r:id="rId3"/>
              </a:rPr>
              <a:t>Physics Department example template</a:t>
            </a:r>
            <a:endParaRPr sz="135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700D1-24BA-498A-A404-5BC61C91768B}"/>
              </a:ext>
            </a:extLst>
          </p:cNvPr>
          <p:cNvSpPr txBox="1">
            <a:spLocks/>
          </p:cNvSpPr>
          <p:nvPr/>
        </p:nvSpPr>
        <p:spPr>
          <a:xfrm>
            <a:off x="266961" y="1008330"/>
            <a:ext cx="7886700" cy="480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MSPQC Program – Overview</a:t>
            </a: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C980AD7-75D9-4763-8595-7AE49D6FDEFA}"/>
              </a:ext>
            </a:extLst>
          </p:cNvPr>
          <p:cNvGraphicFramePr>
            <a:graphicFrameLocks noGrp="1"/>
          </p:cNvGraphicFramePr>
          <p:nvPr/>
        </p:nvGraphicFramePr>
        <p:xfrm>
          <a:off x="4125582" y="2371933"/>
          <a:ext cx="4028080" cy="22131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3668">
                  <a:extLst>
                    <a:ext uri="{9D8B030D-6E8A-4147-A177-3AD203B41FA5}">
                      <a16:colId xmlns:a16="http://schemas.microsoft.com/office/drawing/2014/main" val="2609681265"/>
                    </a:ext>
                  </a:extLst>
                </a:gridCol>
                <a:gridCol w="1643233">
                  <a:extLst>
                    <a:ext uri="{9D8B030D-6E8A-4147-A177-3AD203B41FA5}">
                      <a16:colId xmlns:a16="http://schemas.microsoft.com/office/drawing/2014/main" val="2793265806"/>
                    </a:ext>
                  </a:extLst>
                </a:gridCol>
                <a:gridCol w="1381179">
                  <a:extLst>
                    <a:ext uri="{9D8B030D-6E8A-4147-A177-3AD203B41FA5}">
                      <a16:colId xmlns:a16="http://schemas.microsoft.com/office/drawing/2014/main" val="966962419"/>
                    </a:ext>
                  </a:extLst>
                </a:gridCol>
              </a:tblGrid>
              <a:tr h="4944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Year (Fall Semester)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Cohort Size</a:t>
                      </a:r>
                    </a:p>
                    <a:p>
                      <a:pPr algn="ctr"/>
                      <a:r>
                        <a:rPr lang="en-US" sz="1000" dirty="0"/>
                        <a:t>(new incoming students)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Students graduating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53887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 (7 completed)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93534158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3863257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7979508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7648366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21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6313028"/>
                  </a:ext>
                </a:extLst>
              </a:tr>
              <a:tr h="28644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23 (projected)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210644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9BF418F-460C-4C46-81F7-59ED6F0BB604}"/>
              </a:ext>
            </a:extLst>
          </p:cNvPr>
          <p:cNvSpPr txBox="1"/>
          <p:nvPr/>
        </p:nvSpPr>
        <p:spPr>
          <a:xfrm>
            <a:off x="4679858" y="4904964"/>
            <a:ext cx="3036081" cy="55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MSPQC Student Offices: </a:t>
            </a:r>
          </a:p>
          <a:p>
            <a:pPr>
              <a:lnSpc>
                <a:spcPct val="150000"/>
              </a:lnSpc>
            </a:pPr>
            <a:r>
              <a:rPr lang="en-US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1312, 1334, 4254 and Sterling B613 soon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41D6A-5A26-4AF4-8803-7C7EC83BABB9}"/>
              </a:ext>
            </a:extLst>
          </p:cNvPr>
          <p:cNvSpPr txBox="1"/>
          <p:nvPr/>
        </p:nvSpPr>
        <p:spPr>
          <a:xfrm>
            <a:off x="5429207" y="1889106"/>
            <a:ext cx="1967319" cy="370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35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Students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6829C65A-C267-4EA7-9FD2-1714F628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686799"/>
            <a:ext cx="795440" cy="307777"/>
          </a:xfrm>
        </p:spPr>
        <p:txBody>
          <a:bodyPr/>
          <a:lstStyle/>
          <a:p>
            <a:r>
              <a:rPr lang="en-US" dirty="0"/>
              <a:t>MSPQC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F1EC9B-260E-4347-B6A0-44F070AB066F}"/>
              </a:ext>
            </a:extLst>
          </p:cNvPr>
          <p:cNvSpPr txBox="1"/>
          <p:nvPr/>
        </p:nvSpPr>
        <p:spPr>
          <a:xfrm>
            <a:off x="561476" y="2371933"/>
            <a:ext cx="3160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in Physics, Quantum Computing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in the US, 2019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be successfully completed by students from varied STEM backgrounds</a:t>
            </a:r>
          </a:p>
          <a:p>
            <a:endParaRPr lang="en-US" altLang="en-US" sz="1200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Flexible 1-2y program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Combines: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classroom instruction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707 laboratory experience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independent study (research or internship)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C8858-681D-4BB7-9BA1-8B52E1272CB8}"/>
              </a:ext>
            </a:extLst>
          </p:cNvPr>
          <p:cNvSpPr txBox="1"/>
          <p:nvPr/>
        </p:nvSpPr>
        <p:spPr>
          <a:xfrm>
            <a:off x="1298795" y="1889106"/>
            <a:ext cx="1967319" cy="370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35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Program</a:t>
            </a:r>
          </a:p>
        </p:txBody>
      </p:sp>
    </p:spTree>
    <p:extLst>
      <p:ext uri="{BB962C8B-B14F-4D97-AF65-F5344CB8AC3E}">
        <p14:creationId xmlns:p14="http://schemas.microsoft.com/office/powerpoint/2010/main" val="3904264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700D1-24BA-498A-A404-5BC61C91768B}"/>
              </a:ext>
            </a:extLst>
          </p:cNvPr>
          <p:cNvSpPr txBox="1">
            <a:spLocks/>
          </p:cNvSpPr>
          <p:nvPr/>
        </p:nvSpPr>
        <p:spPr>
          <a:xfrm>
            <a:off x="795440" y="3139129"/>
            <a:ext cx="3640016" cy="5886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 advisors (and research mentors in Physics)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35FB5-99F2-4DFF-A2FB-B42CA6467A5B}"/>
              </a:ext>
            </a:extLst>
          </p:cNvPr>
          <p:cNvSpPr txBox="1"/>
          <p:nvPr/>
        </p:nvSpPr>
        <p:spPr>
          <a:xfrm>
            <a:off x="1156130" y="3710408"/>
            <a:ext cx="1535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B. Balantekin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Victor Brar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Ilya Esterlis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Eriksson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Friesen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Robert Joynt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Roman Kuzmin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Elio König</a:t>
            </a:r>
          </a:p>
        </p:txBody>
      </p:sp>
      <p:sp>
        <p:nvSpPr>
          <p:cNvPr id="41" name="Footer Placeholder 1">
            <a:extLst>
              <a:ext uri="{FF2B5EF4-FFF2-40B4-BE49-F238E27FC236}">
                <a16:creationId xmlns:a16="http://schemas.microsoft.com/office/drawing/2014/main" id="{499E2206-90C1-4E41-B481-8B59DA8B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686799"/>
            <a:ext cx="795440" cy="307777"/>
          </a:xfrm>
        </p:spPr>
        <p:txBody>
          <a:bodyPr/>
          <a:lstStyle/>
          <a:p>
            <a:r>
              <a:rPr lang="en-US" dirty="0"/>
              <a:t>MSPQC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E6FDB08-0CF6-4191-AE5F-E4CA84A20B48}"/>
              </a:ext>
            </a:extLst>
          </p:cNvPr>
          <p:cNvSpPr txBox="1">
            <a:spLocks/>
          </p:cNvSpPr>
          <p:nvPr/>
        </p:nvSpPr>
        <p:spPr>
          <a:xfrm>
            <a:off x="4975520" y="3139130"/>
            <a:ext cx="3160303" cy="7351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mentors in other departments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95966D-10CD-4F6A-8498-D179CE5991DE}"/>
              </a:ext>
            </a:extLst>
          </p:cNvPr>
          <p:cNvSpPr txBox="1"/>
          <p:nvPr/>
        </p:nvSpPr>
        <p:spPr>
          <a:xfrm>
            <a:off x="397720" y="1488997"/>
            <a:ext cx="2655769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Deniz Yavuz, Director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 interactions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 interactions (as needed)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scientific oversight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2C3141-AB1D-404C-8D1D-E7F8BE73A1C3}"/>
              </a:ext>
            </a:extLst>
          </p:cNvPr>
          <p:cNvSpPr txBox="1"/>
          <p:nvPr/>
        </p:nvSpPr>
        <p:spPr>
          <a:xfrm>
            <a:off x="2764152" y="1483208"/>
            <a:ext cx="2655769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Katerina Moloni, Associate Director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matters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WQI research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 Reporting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oversight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E29209-4DFE-4B6E-92E6-932AF2B9429D}"/>
              </a:ext>
            </a:extLst>
          </p:cNvPr>
          <p:cNvSpPr txBox="1"/>
          <p:nvPr/>
        </p:nvSpPr>
        <p:spPr>
          <a:xfrm>
            <a:off x="5419921" y="1450942"/>
            <a:ext cx="3225311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 Baldridge, Program Manager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Enrollment policy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 requirements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CPT, Program extension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05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regulations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29D157-F9DD-47CB-A275-E16F7163B363}"/>
              </a:ext>
            </a:extLst>
          </p:cNvPr>
          <p:cNvSpPr txBox="1"/>
          <p:nvPr/>
        </p:nvSpPr>
        <p:spPr>
          <a:xfrm>
            <a:off x="3016856" y="938915"/>
            <a:ext cx="2403065" cy="46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MSPQC Team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049E58-3FAC-424C-BBBF-35F7781975CB}"/>
              </a:ext>
            </a:extLst>
          </p:cNvPr>
          <p:cNvSpPr txBox="1"/>
          <p:nvPr/>
        </p:nvSpPr>
        <p:spPr>
          <a:xfrm>
            <a:off x="2635164" y="3710408"/>
            <a:ext cx="1535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Alex Levchenko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Robert McDermott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Matthew Otten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</a:t>
            </a:r>
            <a:r>
              <a:rPr lang="en-US" sz="10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Saffman</a:t>
            </a: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Tiancheng Song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 Vavilov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Thad Walker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Benjamin Woods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D2E43E-29F3-4CAE-B14E-E527F230BB0F}"/>
              </a:ext>
            </a:extLst>
          </p:cNvPr>
          <p:cNvSpPr txBox="1"/>
          <p:nvPr/>
        </p:nvSpPr>
        <p:spPr>
          <a:xfrm>
            <a:off x="5517565" y="3727752"/>
            <a:ext cx="233791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Jennifer Choy, ECE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Randall Goldsmith, Chemistry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Mikhail Kats, ECE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Yuan Ping, MSE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Micheline Soley, Chemistry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Swamit Tannu, CS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Ying Wang, ECE</a:t>
            </a:r>
          </a:p>
        </p:txBody>
      </p:sp>
    </p:spTree>
    <p:extLst>
      <p:ext uri="{BB962C8B-B14F-4D97-AF65-F5344CB8AC3E}">
        <p14:creationId xmlns:p14="http://schemas.microsoft.com/office/powerpoint/2010/main" val="810366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700D1-24BA-498A-A404-5BC61C91768B}"/>
              </a:ext>
            </a:extLst>
          </p:cNvPr>
          <p:cNvSpPr txBox="1">
            <a:spLocks/>
          </p:cNvSpPr>
          <p:nvPr/>
        </p:nvSpPr>
        <p:spPr>
          <a:xfrm>
            <a:off x="121627" y="1217055"/>
            <a:ext cx="8184074" cy="763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MSPQC Program: continual evolution to maintain and enhance industry-valued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EC456-475D-4D29-B7EE-6C0BCEB8F89A}"/>
              </a:ext>
            </a:extLst>
          </p:cNvPr>
          <p:cNvSpPr txBox="1"/>
          <p:nvPr/>
        </p:nvSpPr>
        <p:spPr>
          <a:xfrm>
            <a:off x="877998" y="2341366"/>
            <a:ext cx="72285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plans to create well-defined advising pathways (Software vs Hardware)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hybrid format of the 707 Lab (Software and Hardware) was very well received in summer of 2024</a:t>
            </a:r>
          </a:p>
          <a:p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Software/Computational semester-long class will be introduced in Spring 2026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L&amp;S efforts to enhance industry collaboration (through WQI) is aimed to facilitate internship placement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Enrollment is anticipated to remain high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en-US" sz="1200" b="1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 with the Wisconsin Evaluation Collaborative (WEC) has strengthen the program </a:t>
            </a:r>
          </a:p>
        </p:txBody>
      </p:sp>
      <p:sp>
        <p:nvSpPr>
          <p:cNvPr id="41" name="Footer Placeholder 1">
            <a:extLst>
              <a:ext uri="{FF2B5EF4-FFF2-40B4-BE49-F238E27FC236}">
                <a16:creationId xmlns:a16="http://schemas.microsoft.com/office/drawing/2014/main" id="{770A001B-DA18-4A5B-A8C7-B4338991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686799"/>
            <a:ext cx="795440" cy="307777"/>
          </a:xfrm>
        </p:spPr>
        <p:txBody>
          <a:bodyPr/>
          <a:lstStyle/>
          <a:p>
            <a:r>
              <a:rPr lang="en-US" dirty="0"/>
              <a:t>MSPQC</a:t>
            </a:r>
          </a:p>
        </p:txBody>
      </p:sp>
    </p:spTree>
    <p:extLst>
      <p:ext uri="{BB962C8B-B14F-4D97-AF65-F5344CB8AC3E}">
        <p14:creationId xmlns:p14="http://schemas.microsoft.com/office/powerpoint/2010/main" val="406040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04E6B0-F18D-C42D-68AA-F313545831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Over 100 million dollars in active grants</a:t>
            </a:r>
          </a:p>
          <a:p>
            <a:r>
              <a:rPr lang="en-US" dirty="0"/>
              <a:t>Diverse research portfolio including many affiliated faculty in related areas</a:t>
            </a:r>
          </a:p>
          <a:p>
            <a:r>
              <a:rPr lang="en-US" dirty="0"/>
              <a:t>First interactive physics museum in the country</a:t>
            </a:r>
          </a:p>
          <a:p>
            <a:r>
              <a:rPr lang="en-US" dirty="0"/>
              <a:t>Consistently ranked in the top tier of departments nationwide</a:t>
            </a:r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largest physics graduate program in the nation</a:t>
            </a:r>
          </a:p>
          <a:p>
            <a:r>
              <a:rPr lang="en-US" dirty="0"/>
              <a:t>Annual Wonders of Physics program and Traveling program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25F00-CD1C-5EFE-CA03-5FFEABBB35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5E7B55-2CFA-00D5-9E19-0F31599C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 Madison Physics Highlights</a:t>
            </a:r>
          </a:p>
        </p:txBody>
      </p:sp>
      <p:pic>
        <p:nvPicPr>
          <p:cNvPr id="12290" name="Picture 2" descr="Graduate Programs in Physics – Department of Physics – UW–Madison">
            <a:extLst>
              <a:ext uri="{FF2B5EF4-FFF2-40B4-BE49-F238E27FC236}">
                <a16:creationId xmlns:a16="http://schemas.microsoft.com/office/drawing/2014/main" id="{6D9340B0-D731-3DBB-3893-3E8D94DBBC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01" y="1652346"/>
            <a:ext cx="4171949" cy="27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epartment of Physics – Research, teaching and outreach in Physics at UW– Madison – UW–Madison">
            <a:extLst>
              <a:ext uri="{FF2B5EF4-FFF2-40B4-BE49-F238E27FC236}">
                <a16:creationId xmlns:a16="http://schemas.microsoft.com/office/drawing/2014/main" id="{A687E2E2-4D99-F247-35D8-714E6CC8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02" y="4697015"/>
            <a:ext cx="4171949" cy="13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129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50233-2E40-8A4E-9AFC-1A0B8C3729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Communications + Outreach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12231DB-5F44-4131-F936-AA0CB2E0361C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371475" y="2564030"/>
          <a:ext cx="8447808" cy="297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403">
                  <a:extLst>
                    <a:ext uri="{9D8B030D-6E8A-4147-A177-3AD203B41FA5}">
                      <a16:colId xmlns:a16="http://schemas.microsoft.com/office/drawing/2014/main" val="1265995536"/>
                    </a:ext>
                  </a:extLst>
                </a:gridCol>
                <a:gridCol w="1966763">
                  <a:extLst>
                    <a:ext uri="{9D8B030D-6E8A-4147-A177-3AD203B41FA5}">
                      <a16:colId xmlns:a16="http://schemas.microsoft.com/office/drawing/2014/main" val="1161451753"/>
                    </a:ext>
                  </a:extLst>
                </a:gridCol>
                <a:gridCol w="1839191">
                  <a:extLst>
                    <a:ext uri="{9D8B030D-6E8A-4147-A177-3AD203B41FA5}">
                      <a16:colId xmlns:a16="http://schemas.microsoft.com/office/drawing/2014/main" val="3215398752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3990688345"/>
                    </a:ext>
                  </a:extLst>
                </a:gridCol>
                <a:gridCol w="1956087">
                  <a:extLst>
                    <a:ext uri="{9D8B030D-6E8A-4147-A177-3AD203B41FA5}">
                      <a16:colId xmlns:a16="http://schemas.microsoft.com/office/drawing/2014/main" val="287321688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The Wonders of Physics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Museum + Grad Fellows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Quantum Outreach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Communications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203690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Red Hat Display" panose="02010303040201060303" pitchFamily="2" charset="0"/>
                        <a:ea typeface="Red Hat Display" panose="02010303040201060303" pitchFamily="2" charset="0"/>
                        <a:cs typeface="Red Hat Display" panose="02010303040201060303" pitchFamily="2" charset="0"/>
                      </a:endParaRPr>
                    </a:p>
                    <a:p>
                      <a:pPr algn="ctr"/>
                      <a:endParaRPr lang="en-US" sz="1000" b="1" dirty="0">
                        <a:latin typeface="Red Hat Display" panose="02010303040201060303" pitchFamily="2" charset="0"/>
                        <a:ea typeface="Red Hat Display" panose="02010303040201060303" pitchFamily="2" charset="0"/>
                        <a:cs typeface="Red Hat Display" panose="02010303040201060303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Recent </a:t>
                      </a:r>
                    </a:p>
                    <a:p>
                      <a:pPr algn="ctr"/>
                      <a:r>
                        <a:rPr lang="en-US" sz="1000" b="1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success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The Wonders of Physics traveling show, featuring a new wave pendulum demo, was seen by more than 7000 people last year (79 shows!)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Entering third year of Outreach Fellows program which supports grad students in participating in outreach and gives them formal recognition for that work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New kit about Wave-Particle Duality that was sent out across the US (including Puerto Rico!)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Upcoming white paper on informal physics education (JNIPER)</a:t>
                      </a:r>
                    </a:p>
                    <a:p>
                      <a:endParaRPr lang="en-US" sz="1200" dirty="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PIO account on </a:t>
                      </a:r>
                      <a:r>
                        <a:rPr lang="en-US" sz="1200" dirty="0" err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Phys.org</a:t>
                      </a:r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 has been a gamechanger!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1051405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Red Hat Display" panose="02010303040201060303" pitchFamily="2" charset="0"/>
                        <a:ea typeface="Red Hat Display" panose="02010303040201060303" pitchFamily="2" charset="0"/>
                        <a:cs typeface="Red Hat Display" panose="02010303040201060303" pitchFamily="2" charset="0"/>
                      </a:endParaRPr>
                    </a:p>
                    <a:p>
                      <a:pPr algn="ctr"/>
                      <a:endParaRPr lang="en-US" sz="1000" b="1" dirty="0">
                        <a:latin typeface="Red Hat Display" panose="02010303040201060303" pitchFamily="2" charset="0"/>
                        <a:ea typeface="Red Hat Display" panose="02010303040201060303" pitchFamily="2" charset="0"/>
                        <a:cs typeface="Red Hat Display" panose="02010303040201060303" pitchFamily="2" charset="0"/>
                      </a:endParaRPr>
                    </a:p>
                    <a:p>
                      <a:pPr algn="ctr"/>
                      <a:r>
                        <a:rPr lang="en-US" sz="1000" b="1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Looking </a:t>
                      </a:r>
                    </a:p>
                    <a:p>
                      <a:pPr algn="ctr"/>
                      <a:r>
                        <a:rPr lang="en-US" sz="1000" b="1" dirty="0">
                          <a:latin typeface="Red Hat Display" panose="02010303040201060303" pitchFamily="2" charset="0"/>
                          <a:ea typeface="Red Hat Display" panose="02010303040201060303" pitchFamily="2" charset="0"/>
                          <a:cs typeface="Red Hat Display" panose="02010303040201060303" pitchFamily="2" charset="0"/>
                        </a:rPr>
                        <a:t>forward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Continuing the Wonders Scholars (undergraduate outreach training program) this year as well as installing a wave pendulum exhibit in the museum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Pilot year of opening the Physics Museum to the public on Saturdays with docent staff present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Changing the current kits to include accessibility features for the blind and visually impaired (BVI) community.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Re-focusing on the basics and celebrating </a:t>
                      </a:r>
                      <a:r>
                        <a:rPr lang="en-US" sz="1200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your</a:t>
                      </a:r>
                      <a:r>
                        <a:rPr lang="en-US" sz="1200" i="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 successes! Prioritizing student achievement, research advances and more in stories, video</a:t>
                      </a:r>
                      <a:r>
                        <a:rPr lang="en-US" sz="1200" i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, social media.</a:t>
                      </a:r>
                      <a:endParaRPr lang="en-US" sz="1200" dirty="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8279428"/>
                  </a:ext>
                </a:extLst>
              </a:tr>
            </a:tbl>
          </a:graphicData>
        </a:graphic>
      </p:graphicFrame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9786E62-B6B1-6D3C-60B0-393AE288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24" y="956307"/>
            <a:ext cx="865222" cy="979937"/>
          </a:xfrm>
          <a:prstGeom prst="rect">
            <a:avLst/>
          </a:prstGeom>
        </p:spPr>
      </p:pic>
      <p:pic>
        <p:nvPicPr>
          <p:cNvPr id="15" name="Picture 14" descr="A person smiling at camera&#10;&#10;Description automatically generated">
            <a:extLst>
              <a:ext uri="{FF2B5EF4-FFF2-40B4-BE49-F238E27FC236}">
                <a16:creationId xmlns:a16="http://schemas.microsoft.com/office/drawing/2014/main" id="{B9C525D2-512B-C7AD-EAC1-F9FD4C52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4" t="500" r="4836" b="47997"/>
          <a:stretch/>
        </p:blipFill>
        <p:spPr>
          <a:xfrm>
            <a:off x="5765560" y="1599414"/>
            <a:ext cx="865222" cy="919595"/>
          </a:xfrm>
          <a:prstGeom prst="rect">
            <a:avLst/>
          </a:prstGeom>
        </p:spPr>
      </p:pic>
      <p:pic>
        <p:nvPicPr>
          <p:cNvPr id="16" name="Picture 15" descr="A person standing in front of a starry sky&#10;&#10;Description automatically generated">
            <a:extLst>
              <a:ext uri="{FF2B5EF4-FFF2-40B4-BE49-F238E27FC236}">
                <a16:creationId xmlns:a16="http://schemas.microsoft.com/office/drawing/2014/main" id="{AF83FF49-99D0-9FCE-E624-78594998EA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68" t="8321" r="29752" b="43856"/>
          <a:stretch/>
        </p:blipFill>
        <p:spPr>
          <a:xfrm>
            <a:off x="6657668" y="956308"/>
            <a:ext cx="857251" cy="919595"/>
          </a:xfrm>
          <a:prstGeom prst="rect">
            <a:avLst/>
          </a:prstGeom>
        </p:spPr>
      </p:pic>
      <p:pic>
        <p:nvPicPr>
          <p:cNvPr id="18" name="Picture 17" descr="A person smiling in front of a bush&#10;&#10;Description automatically generated">
            <a:extLst>
              <a:ext uri="{FF2B5EF4-FFF2-40B4-BE49-F238E27FC236}">
                <a16:creationId xmlns:a16="http://schemas.microsoft.com/office/drawing/2014/main" id="{121361EC-57DF-D94D-CD78-F6C74FCA6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18" y="1526513"/>
            <a:ext cx="946170" cy="9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89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90DBCE-7856-574A-47E8-05386E3426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Directions and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A9098-C0D5-DE3E-2D84-420A2C40CC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Continue the work to expand the research and educational missions of the department – build on existing strengths and take advantage of new opportunities</a:t>
            </a:r>
          </a:p>
          <a:p>
            <a:r>
              <a:rPr lang="en-US" dirty="0"/>
              <a:t>Continue the work to build a community of faculty, staff, students, scientists and scholars who work together to build a diverse, equitable, and inclusive environment</a:t>
            </a:r>
          </a:p>
          <a:p>
            <a:r>
              <a:rPr lang="en-US" dirty="0"/>
              <a:t>Develop new courses and update existing one to take advantage of the evolving research and educational needs of Wisconsin and the broader community</a:t>
            </a:r>
          </a:p>
          <a:p>
            <a:r>
              <a:rPr lang="en-US" dirty="0"/>
              <a:t>Embrace the Wisconsin Idea through outreach, education, and research to improve the lives of everyone in the state and beyond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40123-00AD-CD4B-D85E-8A4AAC5DBC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8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28E0-F129-9DE9-9F74-B3CDAF6D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1104900"/>
            <a:ext cx="8172450" cy="11049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83598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F262A-3A26-85E4-2018-871676BB8F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329CBA-E6E2-1BB2-30FB-C9F2CC81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27" y="332288"/>
            <a:ext cx="8172450" cy="436338"/>
          </a:xfrm>
        </p:spPr>
        <p:txBody>
          <a:bodyPr/>
          <a:lstStyle/>
          <a:p>
            <a:r>
              <a:rPr lang="en-US" dirty="0"/>
              <a:t>Departmental Leadership</a:t>
            </a:r>
          </a:p>
        </p:txBody>
      </p:sp>
      <p:pic>
        <p:nvPicPr>
          <p:cNvPr id="11268" name="Picture 4" descr="profile photo of keith bechtol">
            <a:extLst>
              <a:ext uri="{FF2B5EF4-FFF2-40B4-BE49-F238E27FC236}">
                <a16:creationId xmlns:a16="http://schemas.microsoft.com/office/drawing/2014/main" id="{A8E975FE-A35E-9D85-5896-EF15639E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3" y="1673376"/>
            <a:ext cx="1638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DD447-6F03-084A-30EB-3D2C0DCA5E30}"/>
              </a:ext>
            </a:extLst>
          </p:cNvPr>
          <p:cNvSpPr txBox="1"/>
          <p:nvPr/>
        </p:nvSpPr>
        <p:spPr>
          <a:xfrm>
            <a:off x="452993" y="3866322"/>
            <a:ext cx="1510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Keith Bechtol</a:t>
            </a:r>
          </a:p>
          <a:p>
            <a:pPr algn="ctr"/>
            <a:r>
              <a:rPr lang="en-US" dirty="0"/>
              <a:t>Associate Chair For the Graduate Program</a:t>
            </a:r>
          </a:p>
        </p:txBody>
      </p:sp>
      <p:pic>
        <p:nvPicPr>
          <p:cNvPr id="11270" name="Picture 6" descr="profile photo of Maxim Vavilov">
            <a:extLst>
              <a:ext uri="{FF2B5EF4-FFF2-40B4-BE49-F238E27FC236}">
                <a16:creationId xmlns:a16="http://schemas.microsoft.com/office/drawing/2014/main" id="{53007D85-46BC-9106-D9F4-7E909E93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17" y="170540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84D640-B26E-7FD1-68B3-F064E7678CE8}"/>
              </a:ext>
            </a:extLst>
          </p:cNvPr>
          <p:cNvSpPr txBox="1"/>
          <p:nvPr/>
        </p:nvSpPr>
        <p:spPr>
          <a:xfrm>
            <a:off x="3235187" y="3866322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 Vavilov</a:t>
            </a:r>
          </a:p>
          <a:p>
            <a:pPr algn="ctr"/>
            <a:r>
              <a:rPr lang="en-US" dirty="0"/>
              <a:t>Associate Chair for Undergraduate Program and Academic Affairs</a:t>
            </a:r>
          </a:p>
        </p:txBody>
      </p:sp>
      <p:pic>
        <p:nvPicPr>
          <p:cNvPr id="11272" name="Picture 8" descr="profile photo of Brian Rebel">
            <a:extLst>
              <a:ext uri="{FF2B5EF4-FFF2-40B4-BE49-F238E27FC236}">
                <a16:creationId xmlns:a16="http://schemas.microsoft.com/office/drawing/2014/main" id="{047E14E3-2D23-37D9-A89B-4E5BE075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43" y="1737428"/>
            <a:ext cx="2761422" cy="18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33EDDE-5B15-48F9-E8B3-B5C910BF6761}"/>
              </a:ext>
            </a:extLst>
          </p:cNvPr>
          <p:cNvSpPr txBox="1"/>
          <p:nvPr/>
        </p:nvSpPr>
        <p:spPr>
          <a:xfrm>
            <a:off x="6411567" y="3958655"/>
            <a:ext cx="2587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Associate Chair for Alumni Relations</a:t>
            </a:r>
          </a:p>
          <a:p>
            <a:r>
              <a:rPr lang="en-US" dirty="0"/>
              <a:t> &amp; Board of Visitors</a:t>
            </a:r>
          </a:p>
        </p:txBody>
      </p:sp>
    </p:spTree>
    <p:extLst>
      <p:ext uri="{BB962C8B-B14F-4D97-AF65-F5344CB8AC3E}">
        <p14:creationId xmlns:p14="http://schemas.microsoft.com/office/powerpoint/2010/main" val="3970137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9153DE8-628F-6BA1-8276-914DB9B4163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1865" b="2"/>
          <a:stretch/>
        </p:blipFill>
        <p:spPr bwMode="auto">
          <a:xfrm>
            <a:off x="20" y="154641"/>
            <a:ext cx="3886180" cy="6279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3" name="Text Placeholder 2">
            <a:extLst>
              <a:ext uri="{FF2B5EF4-FFF2-40B4-BE49-F238E27FC236}">
                <a16:creationId xmlns:a16="http://schemas.microsoft.com/office/drawing/2014/main" id="{9CD8A215-5412-3A82-C353-CBC7638601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94B7-79F9-DF98-EF6F-366209BBDE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63616" y="2285626"/>
            <a:ext cx="4351734" cy="4148792"/>
          </a:xfrm>
        </p:spPr>
        <p:txBody>
          <a:bodyPr>
            <a:normAutofit/>
          </a:bodyPr>
          <a:lstStyle/>
          <a:p>
            <a:r>
              <a:rPr lang="en-US" b="1" dirty="0"/>
              <a:t>Dan Hooper</a:t>
            </a:r>
          </a:p>
          <a:p>
            <a:pPr lvl="1"/>
            <a:r>
              <a:rPr lang="en-US" sz="1725" dirty="0"/>
              <a:t>Theoretical Cosmology and Astrophysics</a:t>
            </a:r>
          </a:p>
          <a:p>
            <a:pPr lvl="1"/>
            <a:r>
              <a:rPr lang="en-US" sz="1725" dirty="0"/>
              <a:t>Joins us from the University of Chicago and Fermi National Laboratory</a:t>
            </a:r>
          </a:p>
          <a:p>
            <a:pPr lvl="1"/>
            <a:r>
              <a:rPr lang="en-US" sz="1725" dirty="0"/>
              <a:t>Director of WIPAC and Professor of Physics </a:t>
            </a:r>
          </a:p>
          <a:p>
            <a:pPr lvl="1"/>
            <a:r>
              <a:rPr lang="en-US" sz="1725" dirty="0"/>
              <a:t>UW Madison PhD , 2003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B83355-EC80-897C-6C0A-016CBE78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792" y="831273"/>
            <a:ext cx="4874558" cy="905700"/>
          </a:xfrm>
        </p:spPr>
        <p:txBody>
          <a:bodyPr anchor="b">
            <a:normAutofit/>
          </a:bodyPr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130696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ofile photo of Rogerio Jorge">
            <a:extLst>
              <a:ext uri="{FF2B5EF4-FFF2-40B4-BE49-F238E27FC236}">
                <a16:creationId xmlns:a16="http://schemas.microsoft.com/office/drawing/2014/main" id="{20C48367-7E6F-FC41-60A6-6F73FF4B0F3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21860" b="2"/>
          <a:stretch/>
        </p:blipFill>
        <p:spPr bwMode="auto">
          <a:xfrm>
            <a:off x="20" y="154641"/>
            <a:ext cx="3886180" cy="62797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7" name="Text Placeholder 2">
            <a:extLst>
              <a:ext uri="{FF2B5EF4-FFF2-40B4-BE49-F238E27FC236}">
                <a16:creationId xmlns:a16="http://schemas.microsoft.com/office/drawing/2014/main" id="{05327262-B4D0-D1B9-584D-7AD3597B17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8B2AA-B48A-A50B-0DAD-C82A8EA4081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63616" y="2285626"/>
            <a:ext cx="4351734" cy="4148792"/>
          </a:xfrm>
        </p:spPr>
        <p:txBody>
          <a:bodyPr>
            <a:normAutofit/>
          </a:bodyPr>
          <a:lstStyle/>
          <a:p>
            <a:r>
              <a:rPr lang="en-US" b="1" dirty="0" err="1"/>
              <a:t>Rogerio</a:t>
            </a:r>
            <a:r>
              <a:rPr lang="en-US" b="1" dirty="0"/>
              <a:t> Jorge</a:t>
            </a:r>
          </a:p>
          <a:p>
            <a:pPr lvl="1"/>
            <a:r>
              <a:rPr lang="en-US" sz="1725" dirty="0"/>
              <a:t>Theoretical Plasma physics and plasma fusion</a:t>
            </a:r>
          </a:p>
          <a:p>
            <a:pPr lvl="1"/>
            <a:r>
              <a:rPr lang="en-US" sz="1725" dirty="0"/>
              <a:t>Joins us from Instituto Superior </a:t>
            </a:r>
            <a:r>
              <a:rPr lang="en-US" sz="1725" dirty="0" err="1"/>
              <a:t>Tecnico</a:t>
            </a:r>
            <a:r>
              <a:rPr lang="en-US" sz="1725" dirty="0"/>
              <a:t>, Portugal</a:t>
            </a:r>
          </a:p>
          <a:p>
            <a:pPr lvl="1"/>
            <a:r>
              <a:rPr lang="en-US" sz="1725" dirty="0" err="1"/>
              <a:t>Phd</a:t>
            </a:r>
            <a:r>
              <a:rPr lang="en-US" sz="1725" dirty="0"/>
              <a:t>  from ITST-EPFL, Swiss Plasma Center EPFL Lausanne, Switzerland and </a:t>
            </a:r>
            <a:r>
              <a:rPr lang="en-US" sz="1725" dirty="0" err="1"/>
              <a:t>Insituto</a:t>
            </a:r>
            <a:r>
              <a:rPr lang="en-US" sz="1725" dirty="0"/>
              <a:t> de Plasmas e </a:t>
            </a:r>
            <a:r>
              <a:rPr lang="en-US" sz="1725" dirty="0" err="1"/>
              <a:t>Fusao</a:t>
            </a:r>
            <a:r>
              <a:rPr lang="en-US" sz="1725" dirty="0"/>
              <a:t> Nuclear (IPFN) , 2019</a:t>
            </a:r>
          </a:p>
          <a:p>
            <a:pPr lvl="1"/>
            <a:r>
              <a:rPr lang="en-US" sz="1725" dirty="0"/>
              <a:t>Assistant Professor of Physics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F110ED-7172-5C4A-C185-C7F303EB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792" y="831273"/>
            <a:ext cx="4874558" cy="905700"/>
          </a:xfrm>
        </p:spPr>
        <p:txBody>
          <a:bodyPr anchor="b">
            <a:normAutofit/>
          </a:bodyPr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80070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D383-B641-2472-BE7F-496EA64C2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1" y="1825625"/>
            <a:ext cx="4171949" cy="4351338"/>
          </a:xfrm>
        </p:spPr>
        <p:txBody>
          <a:bodyPr>
            <a:normAutofit/>
          </a:bodyPr>
          <a:lstStyle/>
          <a:p>
            <a:r>
              <a:rPr lang="en-US" b="1" dirty="0"/>
              <a:t>Elio </a:t>
            </a:r>
            <a:r>
              <a:rPr lang="en-US" b="1" dirty="0" err="1"/>
              <a:t>Konig</a:t>
            </a:r>
            <a:endParaRPr lang="en-US" b="1" dirty="0"/>
          </a:p>
          <a:p>
            <a:r>
              <a:rPr lang="en-US" dirty="0"/>
              <a:t>Condensed Matter Theory</a:t>
            </a:r>
          </a:p>
          <a:p>
            <a:r>
              <a:rPr lang="en-US" dirty="0"/>
              <a:t>Joins us from the Max-Planck Institute for Solid State Research</a:t>
            </a:r>
          </a:p>
          <a:p>
            <a:r>
              <a:rPr lang="en-US" dirty="0"/>
              <a:t>PhD in Physics from Karlsruhe Institute of Technology in 2011</a:t>
            </a:r>
          </a:p>
          <a:p>
            <a:r>
              <a:rPr lang="en-US" dirty="0"/>
              <a:t>Assistant Professor of Physics</a:t>
            </a:r>
          </a:p>
        </p:txBody>
      </p:sp>
      <p:pic>
        <p:nvPicPr>
          <p:cNvPr id="6146" name="Picture 2" descr="profile photo of Elio König">
            <a:extLst>
              <a:ext uri="{FF2B5EF4-FFF2-40B4-BE49-F238E27FC236}">
                <a16:creationId xmlns:a16="http://schemas.microsoft.com/office/drawing/2014/main" id="{DB8170F9-3D10-8409-3A0E-AA04754E09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r="3" b="3"/>
          <a:stretch/>
        </p:blipFill>
        <p:spPr bwMode="auto">
          <a:xfrm>
            <a:off x="4629150" y="1825625"/>
            <a:ext cx="38862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151" name="Text Placeholder 3">
            <a:extLst>
              <a:ext uri="{FF2B5EF4-FFF2-40B4-BE49-F238E27FC236}">
                <a16:creationId xmlns:a16="http://schemas.microsoft.com/office/drawing/2014/main" id="{EFF570EC-9CDD-FCA3-F4CB-B1E6115369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559073"/>
            <a:ext cx="1272143" cy="27469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9E410D-F8A2-4E91-4D3A-A4B5EAA2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087662"/>
            <a:ext cx="8172450" cy="436338"/>
          </a:xfrm>
        </p:spPr>
        <p:txBody>
          <a:bodyPr anchor="b">
            <a:normAutofit/>
          </a:bodyPr>
          <a:lstStyle/>
          <a:p>
            <a:r>
              <a:rPr lang="en-US" dirty="0"/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386765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A4436-33C3-804E-450A-EC9ED2568B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Britton Plourde</a:t>
            </a:r>
          </a:p>
          <a:p>
            <a:r>
              <a:rPr lang="en-US" dirty="0"/>
              <a:t>Condensed Matter Experiment and Quantum Computing</a:t>
            </a:r>
          </a:p>
          <a:p>
            <a:r>
              <a:rPr lang="en-US" dirty="0"/>
              <a:t>Joins us from Syracuse University</a:t>
            </a:r>
          </a:p>
          <a:p>
            <a:r>
              <a:rPr lang="en-US" dirty="0"/>
              <a:t>PhD in 2000 from University of Illinois at Urbana Champaign </a:t>
            </a:r>
          </a:p>
          <a:p>
            <a:r>
              <a:rPr lang="en-US" dirty="0"/>
              <a:t>Professor of Physics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704BB-167F-75E0-904D-0EC96E3739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E731C7-0F62-A30F-9481-29CCB0603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Faculty</a:t>
            </a:r>
          </a:p>
        </p:txBody>
      </p:sp>
      <p:pic>
        <p:nvPicPr>
          <p:cNvPr id="1026" name="Picture 2" descr="profile photo of Britton Plourde">
            <a:extLst>
              <a:ext uri="{FF2B5EF4-FFF2-40B4-BE49-F238E27FC236}">
                <a16:creationId xmlns:a16="http://schemas.microsoft.com/office/drawing/2014/main" id="{AF787907-1C20-AC1D-DE77-9A8B7CFBB5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09629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photo-RedHat-4_3" id="{52334743-309F-5B45-BA70-90F3BC00CA88}" vid="{84E2692C-99D2-344A-BEF4-94C242DF39C1}"/>
    </a:ext>
  </a:extLst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8071</TotalTime>
  <Words>2254</Words>
  <Application>Microsoft Macintosh PowerPoint</Application>
  <PresentationFormat>On-screen Show (4:3)</PresentationFormat>
  <Paragraphs>384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Open Sans</vt:lpstr>
      <vt:lpstr>Red Hat Display</vt:lpstr>
      <vt:lpstr>Red Hat Text</vt:lpstr>
      <vt:lpstr>Roboto</vt:lpstr>
      <vt:lpstr>var(--uwDisplayFont)</vt:lpstr>
      <vt:lpstr>Office Theme</vt:lpstr>
      <vt:lpstr>Material</vt:lpstr>
      <vt:lpstr>State of the Department</vt:lpstr>
      <vt:lpstr>Outline</vt:lpstr>
      <vt:lpstr>UW Madison Physics Today!</vt:lpstr>
      <vt:lpstr>UW Madison Physics Highlights</vt:lpstr>
      <vt:lpstr>Departmental Leadership</vt:lpstr>
      <vt:lpstr>New Faculty</vt:lpstr>
      <vt:lpstr>New Faculty</vt:lpstr>
      <vt:lpstr>New Faculty</vt:lpstr>
      <vt:lpstr>New Faculty</vt:lpstr>
      <vt:lpstr>New Faculty</vt:lpstr>
      <vt:lpstr>New Faculty</vt:lpstr>
      <vt:lpstr>New Faculty</vt:lpstr>
      <vt:lpstr>PowerPoint Presentation</vt:lpstr>
      <vt:lpstr>New Staff</vt:lpstr>
      <vt:lpstr>Climate and Diversity Committee Work</vt:lpstr>
      <vt:lpstr>2023-2024 Projects</vt:lpstr>
      <vt:lpstr>Committee Members</vt:lpstr>
      <vt:lpstr>Transparency &amp; Clarity</vt:lpstr>
      <vt:lpstr>Research Assistant and Mentor Expectations Compact</vt:lpstr>
      <vt:lpstr>Professional Development</vt:lpstr>
      <vt:lpstr>Climate Work</vt:lpstr>
      <vt:lpstr>Undergraduate Research Project</vt:lpstr>
      <vt:lpstr>2024-2025 Priorities</vt:lpstr>
      <vt:lpstr>Committee Members</vt:lpstr>
      <vt:lpstr>Professional development and trainings</vt:lpstr>
      <vt:lpstr>Inclusive Spaces and Imagery</vt:lpstr>
      <vt:lpstr>Development Department Resources For:</vt:lpstr>
      <vt:lpstr>Supporting the Development of Student Organization Intended to Support People of Color in the Department</vt:lpstr>
      <vt:lpstr>PowerPoint Presentation</vt:lpstr>
      <vt:lpstr>Physics Major Data</vt:lpstr>
      <vt:lpstr>Undergraduate Enrollment</vt:lpstr>
      <vt:lpstr>Updated Major Requirements</vt:lpstr>
      <vt:lpstr>New Courses</vt:lpstr>
      <vt:lpstr>Physics PhD Program</vt:lpstr>
      <vt:lpstr>Resources for aligning mentor-mentee expectations</vt:lpstr>
      <vt:lpstr>Example expectations settings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BLACK</dc:creator>
  <cp:lastModifiedBy>KEVIN BLACK</cp:lastModifiedBy>
  <cp:revision>21</cp:revision>
  <dcterms:created xsi:type="dcterms:W3CDTF">2024-08-29T17:16:54Z</dcterms:created>
  <dcterms:modified xsi:type="dcterms:W3CDTF">2025-03-07T22:18:32Z</dcterms:modified>
</cp:coreProperties>
</file>